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3"/>
  </p:notesMasterIdLst>
  <p:handoutMasterIdLst>
    <p:handoutMasterId r:id="rId44"/>
  </p:handoutMasterIdLst>
  <p:sldIdLst>
    <p:sldId id="267" r:id="rId3"/>
    <p:sldId id="285" r:id="rId4"/>
    <p:sldId id="279" r:id="rId5"/>
    <p:sldId id="280" r:id="rId6"/>
    <p:sldId id="284" r:id="rId7"/>
    <p:sldId id="289" r:id="rId8"/>
    <p:sldId id="281" r:id="rId9"/>
    <p:sldId id="282" r:id="rId10"/>
    <p:sldId id="283" r:id="rId11"/>
    <p:sldId id="311" r:id="rId12"/>
    <p:sldId id="290" r:id="rId13"/>
    <p:sldId id="314" r:id="rId14"/>
    <p:sldId id="286" r:id="rId15"/>
    <p:sldId id="304" r:id="rId16"/>
    <p:sldId id="303" r:id="rId17"/>
    <p:sldId id="309" r:id="rId18"/>
    <p:sldId id="312" r:id="rId19"/>
    <p:sldId id="313" r:id="rId20"/>
    <p:sldId id="293" r:id="rId21"/>
    <p:sldId id="294" r:id="rId22"/>
    <p:sldId id="295" r:id="rId23"/>
    <p:sldId id="296" r:id="rId24"/>
    <p:sldId id="291" r:id="rId25"/>
    <p:sldId id="297" r:id="rId26"/>
    <p:sldId id="288" r:id="rId27"/>
    <p:sldId id="268" r:id="rId28"/>
    <p:sldId id="320" r:id="rId29"/>
    <p:sldId id="321" r:id="rId30"/>
    <p:sldId id="315" r:id="rId31"/>
    <p:sldId id="301" r:id="rId32"/>
    <p:sldId id="318" r:id="rId33"/>
    <p:sldId id="319" r:id="rId34"/>
    <p:sldId id="302" r:id="rId35"/>
    <p:sldId id="305" r:id="rId36"/>
    <p:sldId id="306" r:id="rId37"/>
    <p:sldId id="307" r:id="rId38"/>
    <p:sldId id="278" r:id="rId39"/>
    <p:sldId id="310" r:id="rId40"/>
    <p:sldId id="322" r:id="rId41"/>
    <p:sldId id="3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3" autoAdjust="0"/>
    <p:restoredTop sz="82226" autoAdjust="0"/>
  </p:normalViewPr>
  <p:slideViewPr>
    <p:cSldViewPr snapToGrid="0">
      <p:cViewPr varScale="1">
        <p:scale>
          <a:sx n="82" d="100"/>
          <a:sy n="82" d="100"/>
        </p:scale>
        <p:origin x="876" y="6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0.51</c:v>
                </c:pt>
              </c:numCache>
            </c:numRef>
          </c:val>
          <c:extLst>
            <c:ext xmlns:c16="http://schemas.microsoft.com/office/drawing/2014/chart" uri="{C3380CC4-5D6E-409C-BE32-E72D297353CC}">
              <c16:uniqueId val="{00000000-3AA0-4727-AD67-16D8C8B294FE}"/>
            </c:ext>
          </c:extLst>
        </c:ser>
        <c:ser>
          <c:idx val="1"/>
          <c:order val="1"/>
          <c:tx>
            <c:strRef>
              <c:f>Sheet1!$C$1</c:f>
              <c:strCache>
                <c:ptCount val="1"/>
                <c:pt idx="0">
                  <c:v>B</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0.00%</c:formatCode>
                <c:ptCount val="1"/>
                <c:pt idx="0">
                  <c:v>0.153</c:v>
                </c:pt>
              </c:numCache>
            </c:numRef>
          </c:val>
          <c:extLst>
            <c:ext xmlns:c16="http://schemas.microsoft.com/office/drawing/2014/chart" uri="{C3380CC4-5D6E-409C-BE32-E72D297353CC}">
              <c16:uniqueId val="{00000001-3AA0-4727-AD67-16D8C8B294FE}"/>
            </c:ext>
          </c:extLst>
        </c:ser>
        <c:ser>
          <c:idx val="2"/>
          <c:order val="2"/>
          <c:tx>
            <c:strRef>
              <c:f>Sheet1!$D$1</c:f>
              <c:strCache>
                <c:ptCount val="1"/>
                <c:pt idx="0">
                  <c:v>C</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0.00%</c:formatCode>
                <c:ptCount val="1"/>
                <c:pt idx="0">
                  <c:v>0.14799999999999999</c:v>
                </c:pt>
              </c:numCache>
            </c:numRef>
          </c:val>
          <c:extLst>
            <c:ext xmlns:c16="http://schemas.microsoft.com/office/drawing/2014/chart" uri="{C3380CC4-5D6E-409C-BE32-E72D297353CC}">
              <c16:uniqueId val="{00000002-3AA0-4727-AD67-16D8C8B294FE}"/>
            </c:ext>
          </c:extLst>
        </c:ser>
        <c:ser>
          <c:idx val="3"/>
          <c:order val="3"/>
          <c:tx>
            <c:strRef>
              <c:f>Sheet1!$E$1</c:f>
              <c:strCache>
                <c:ptCount val="1"/>
                <c:pt idx="0">
                  <c:v>D</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0.00%</c:formatCode>
                <c:ptCount val="1"/>
                <c:pt idx="0">
                  <c:v>1E-3</c:v>
                </c:pt>
              </c:numCache>
            </c:numRef>
          </c:val>
          <c:extLst>
            <c:ext xmlns:c16="http://schemas.microsoft.com/office/drawing/2014/chart" uri="{C3380CC4-5D6E-409C-BE32-E72D297353CC}">
              <c16:uniqueId val="{00000000-D111-49B8-B20C-EDB67E89B2D5}"/>
            </c:ext>
          </c:extLst>
        </c:ser>
        <c:ser>
          <c:idx val="4"/>
          <c:order val="4"/>
          <c:tx>
            <c:strRef>
              <c:f>Sheet1!$F$1</c:f>
              <c:strCache>
                <c:ptCount val="1"/>
                <c:pt idx="0">
                  <c:v>F</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0.00%</c:formatCode>
                <c:ptCount val="1"/>
                <c:pt idx="0">
                  <c:v>0.189</c:v>
                </c:pt>
              </c:numCache>
            </c:numRef>
          </c:val>
          <c:extLst>
            <c:ext xmlns:c16="http://schemas.microsoft.com/office/drawing/2014/chart" uri="{C3380CC4-5D6E-409C-BE32-E72D297353CC}">
              <c16:uniqueId val="{00000001-D111-49B8-B20C-EDB67E89B2D5}"/>
            </c:ext>
          </c:extLst>
        </c:ser>
        <c:dLbls>
          <c:showLegendKey val="0"/>
          <c:showVal val="0"/>
          <c:showCatName val="0"/>
          <c:showSerName val="0"/>
          <c:showPercent val="0"/>
          <c:showBubbleSize val="0"/>
        </c:dLbls>
        <c:gapWidth val="219"/>
        <c:overlap val="-27"/>
        <c:axId val="301149512"/>
        <c:axId val="301150688"/>
      </c:barChart>
      <c:catAx>
        <c:axId val="301149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150688"/>
        <c:crosses val="autoZero"/>
        <c:auto val="1"/>
        <c:lblAlgn val="ctr"/>
        <c:lblOffset val="100"/>
        <c:noMultiLvlLbl val="0"/>
      </c:catAx>
      <c:valAx>
        <c:axId val="3011506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149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Protect our plunder</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Plunder Loot</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Profit</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0B00F5A8-A0EF-4111-9D86-004317B4F49E}">
      <dgm:prSet phldrT="[Text]"/>
      <dgm:spPr/>
      <dgm:t>
        <a:bodyPr/>
        <a:lstStyle/>
        <a:p>
          <a:r>
            <a:rPr lang="en-US" dirty="0"/>
            <a:t>Make it hard to read</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Watch for threats</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a:t>Tools of the Trade</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a:t>Put deadly obstacles in the way</a:t>
          </a:r>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a:t>Scan the horizon</a:t>
          </a:r>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6E0AF8B2-5C75-4BC9-A824-B24803A45084}">
      <dgm:prSet phldrT="[Text]"/>
      <dgm:spPr/>
      <dgm:t>
        <a:bodyPr/>
        <a:lstStyle/>
        <a:p>
          <a:r>
            <a:rPr lang="en-US" dirty="0"/>
            <a:t>???</a:t>
          </a:r>
        </a:p>
      </dgm:t>
    </dgm:pt>
    <dgm:pt modelId="{7B52ECA3-B09D-4FB9-AA24-38C23F361C59}" type="parTrans" cxnId="{708AA670-686A-4C74-8B52-D69AAC8314AF}">
      <dgm:prSet/>
      <dgm:spPr/>
      <dgm:t>
        <a:bodyPr/>
        <a:lstStyle/>
        <a:p>
          <a:endParaRPr lang="en-US"/>
        </a:p>
      </dgm:t>
    </dgm:pt>
    <dgm:pt modelId="{4A618E82-6EBB-410B-9B0A-7D28D16E78F7}" type="sibTrans" cxnId="{708AA670-686A-4C74-8B52-D69AAC8314AF}">
      <dgm:prSet/>
      <dgm:spPr/>
      <dgm:t>
        <a:bodyPr/>
        <a:lstStyle/>
        <a:p>
          <a:endParaRPr lang="en-US"/>
        </a:p>
      </dgm:t>
    </dgm:pt>
    <dgm:pt modelId="{F6D27D1B-CDCB-481F-B8FA-AB31B2A119DE}">
      <dgm:prSet phldrT="[Text]"/>
      <dgm:spPr/>
      <dgm:t>
        <a:bodyPr/>
        <a:lstStyle/>
        <a:p>
          <a:r>
            <a:rPr lang="en-US" dirty="0"/>
            <a:t>Chart Our Course</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4E74EABF-20DE-46D5-9BE9-0F84CEAF66AB}" type="presOf" srcId="{D0B150DF-3AA4-454C-8652-25880449C422}" destId="{6A63D16E-EEE6-4267-97EA-5AD7D2BC4E8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550EC38B-566A-4081-A7BE-0E49BE02764D}" type="presOf" srcId="{AB2E8498-CC81-452F-A895-08F3845AA347}" destId="{BFE859F2-A9E8-4F95-9161-8EC68F2D30C4}" srcOrd="1" destOrd="0"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90D5F6C6-4E25-4C59-9DF6-6E2B25A59F46}" type="presOf" srcId="{68838C34-4D02-49F8-ADD7-BFA90D87B7EA}" destId="{69C28D3B-E083-42DF-9EA0-916CA12125A9}" srcOrd="0" destOrd="0" presId="urn:microsoft.com/office/officeart/2005/8/layout/hProcess4"/>
    <dgm:cxn modelId="{708AA670-686A-4C74-8B52-D69AAC8314AF}" srcId="{FB986F71-3126-4196-BD30-74AEDC39A1CA}" destId="{6E0AF8B2-5C75-4BC9-A824-B24803A45084}" srcOrd="1" destOrd="0" parTransId="{7B52ECA3-B09D-4FB9-AA24-38C23F361C59}" sibTransId="{4A618E82-6EBB-410B-9B0A-7D28D16E78F7}"/>
    <dgm:cxn modelId="{A08CE81F-A93E-429F-943D-3B3662A0C042}" type="presOf" srcId="{F6D27D1B-CDCB-481F-B8FA-AB31B2A119DE}" destId="{029D1FDE-4DD7-4FA5-8C70-0C747477B66C}" srcOrd="0" destOrd="0" presId="urn:microsoft.com/office/officeart/2005/8/layout/hProcess4"/>
    <dgm:cxn modelId="{8B37FE40-D7C8-473A-9D2D-D33173B003E6}" type="presOf" srcId="{6E7DBE00-7E5B-46F8-BBA0-CF0079A58E82}" destId="{843715D2-C2C2-41EB-BDA3-21230FBA46DB}" srcOrd="1" destOrd="1" presId="urn:microsoft.com/office/officeart/2005/8/layout/hProcess4"/>
    <dgm:cxn modelId="{5F9EDECD-FB20-4615-B5EC-47255B2B532F}" srcId="{FB986F71-3126-4196-BD30-74AEDC39A1CA}" destId="{BF381BD4-48DC-48BF-8C18-C307CDD4D490}" srcOrd="2" destOrd="0" parTransId="{5D881325-883F-44A1-A5FB-E01856D07A5B}" sibTransId="{2C645F98-BC4B-4797-BC42-0872EA7B0575}"/>
    <dgm:cxn modelId="{408633C7-0D7A-47AA-9918-5D0F6309AF8D}" type="presOf" srcId="{6E0AF8B2-5C75-4BC9-A824-B24803A45084}" destId="{BFE859F2-A9E8-4F95-9161-8EC68F2D30C4}" srcOrd="1" destOrd="1"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A606139-F93E-4D3C-BC63-175C3FED3D5A}" type="presOf" srcId="{6E0AF8B2-5C75-4BC9-A824-B24803A45084}" destId="{96015622-8A46-45CF-A72A-2856B699B374}" srcOrd="0" destOrd="1" presId="urn:microsoft.com/office/officeart/2005/8/layout/hProcess4"/>
    <dgm:cxn modelId="{E1602188-B573-41FF-9095-7B40F9CA44C2}" type="presOf" srcId="{6E7DBE00-7E5B-46F8-BBA0-CF0079A58E82}" destId="{69C28D3B-E083-42DF-9EA0-916CA12125A9}" srcOrd="0" destOrd="1" presId="urn:microsoft.com/office/officeart/2005/8/layout/hProcess4"/>
    <dgm:cxn modelId="{835CA1EF-8C73-4A92-AB14-7F18CFCB3BBE}" type="presOf" srcId="{65B6D8B9-E558-4264-B37F-7B4B2A8896DF}" destId="{67FFE978-6FBE-4424-80BE-B9E4B4DD0695}" srcOrd="1" destOrd="1"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FCC960F1-FFDB-446D-9C7D-06DB34FE036C}" type="presOf" srcId="{BF381BD4-48DC-48BF-8C18-C307CDD4D490}" destId="{96015622-8A46-45CF-A72A-2856B699B374}" srcOrd="0" destOrd="2" presId="urn:microsoft.com/office/officeart/2005/8/layout/hProcess4"/>
    <dgm:cxn modelId="{1FE4D618-724E-4829-BED3-DAA3C651B769}" type="presOf" srcId="{0B00F5A8-A0EF-4111-9D86-004317B4F49E}" destId="{E83793B4-2C5C-4D90-82FA-E5EE4745664D}" srcOrd="0" destOrd="0"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95276BC3-D2A9-422F-9390-BED3FD8C7BB0}" type="presOf" srcId="{0E9DE493-19D7-4EC9-97C9-5F26233F1106}" destId="{3960CFF8-4383-4382-8D6D-F2A00F508E8D}"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EBBAEC4-0282-4F3E-860C-A6A26E3998F2}" type="presOf" srcId="{65B6D8B9-E558-4264-B37F-7B4B2A8896DF}" destId="{E83793B4-2C5C-4D90-82FA-E5EE4745664D}" srcOrd="0" destOrd="1" presId="urn:microsoft.com/office/officeart/2005/8/layout/hProcess4"/>
    <dgm:cxn modelId="{E33DA73B-C4A7-472D-88E9-D1B7FEC0C1F5}" type="presOf" srcId="{BF381BD4-48DC-48BF-8C18-C307CDD4D490}" destId="{BFE859F2-A9E8-4F95-9161-8EC68F2D30C4}" srcOrd="1" destOrd="2"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Protect our plunder</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Plunder Loot</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Profit</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0B00F5A8-A0EF-4111-9D86-004317B4F49E}">
      <dgm:prSet phldrT="[Text]"/>
      <dgm:spPr/>
      <dgm:t>
        <a:bodyPr/>
        <a:lstStyle/>
        <a:p>
          <a:r>
            <a:rPr lang="en-US" dirty="0"/>
            <a:t>Make it hard to read</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Watch for threats</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a:t>Tools of the Trade</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a:t>Put deadly obstacles in the way</a:t>
          </a:r>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a:t>Scan the horizon</a:t>
          </a:r>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6E0AF8B2-5C75-4BC9-A824-B24803A45084}">
      <dgm:prSet phldrT="[Text]"/>
      <dgm:spPr/>
      <dgm:t>
        <a:bodyPr/>
        <a:lstStyle/>
        <a:p>
          <a:r>
            <a:rPr lang="en-US" dirty="0"/>
            <a:t>???</a:t>
          </a:r>
        </a:p>
      </dgm:t>
    </dgm:pt>
    <dgm:pt modelId="{7B52ECA3-B09D-4FB9-AA24-38C23F361C59}" type="parTrans" cxnId="{708AA670-686A-4C74-8B52-D69AAC8314AF}">
      <dgm:prSet/>
      <dgm:spPr/>
      <dgm:t>
        <a:bodyPr/>
        <a:lstStyle/>
        <a:p>
          <a:endParaRPr lang="en-US"/>
        </a:p>
      </dgm:t>
    </dgm:pt>
    <dgm:pt modelId="{4A618E82-6EBB-410B-9B0A-7D28D16E78F7}" type="sibTrans" cxnId="{708AA670-686A-4C74-8B52-D69AAC8314AF}">
      <dgm:prSet/>
      <dgm:spPr/>
      <dgm:t>
        <a:bodyPr/>
        <a:lstStyle/>
        <a:p>
          <a:endParaRPr lang="en-US"/>
        </a:p>
      </dgm:t>
    </dgm:pt>
    <dgm:pt modelId="{F6D27D1B-CDCB-481F-B8FA-AB31B2A119DE}">
      <dgm:prSet phldrT="[Text]"/>
      <dgm:spPr/>
      <dgm:t>
        <a:bodyPr/>
        <a:lstStyle/>
        <a:p>
          <a:r>
            <a:rPr lang="en-US" dirty="0"/>
            <a:t>Chart Our Course</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4E74EABF-20DE-46D5-9BE9-0F84CEAF66AB}" type="presOf" srcId="{D0B150DF-3AA4-454C-8652-25880449C422}" destId="{6A63D16E-EEE6-4267-97EA-5AD7D2BC4E8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550EC38B-566A-4081-A7BE-0E49BE02764D}" type="presOf" srcId="{AB2E8498-CC81-452F-A895-08F3845AA347}" destId="{BFE859F2-A9E8-4F95-9161-8EC68F2D30C4}" srcOrd="1" destOrd="0"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90D5F6C6-4E25-4C59-9DF6-6E2B25A59F46}" type="presOf" srcId="{68838C34-4D02-49F8-ADD7-BFA90D87B7EA}" destId="{69C28D3B-E083-42DF-9EA0-916CA12125A9}" srcOrd="0" destOrd="0" presId="urn:microsoft.com/office/officeart/2005/8/layout/hProcess4"/>
    <dgm:cxn modelId="{708AA670-686A-4C74-8B52-D69AAC8314AF}" srcId="{FB986F71-3126-4196-BD30-74AEDC39A1CA}" destId="{6E0AF8B2-5C75-4BC9-A824-B24803A45084}" srcOrd="1" destOrd="0" parTransId="{7B52ECA3-B09D-4FB9-AA24-38C23F361C59}" sibTransId="{4A618E82-6EBB-410B-9B0A-7D28D16E78F7}"/>
    <dgm:cxn modelId="{A08CE81F-A93E-429F-943D-3B3662A0C042}" type="presOf" srcId="{F6D27D1B-CDCB-481F-B8FA-AB31B2A119DE}" destId="{029D1FDE-4DD7-4FA5-8C70-0C747477B66C}" srcOrd="0" destOrd="0" presId="urn:microsoft.com/office/officeart/2005/8/layout/hProcess4"/>
    <dgm:cxn modelId="{8B37FE40-D7C8-473A-9D2D-D33173B003E6}" type="presOf" srcId="{6E7DBE00-7E5B-46F8-BBA0-CF0079A58E82}" destId="{843715D2-C2C2-41EB-BDA3-21230FBA46DB}" srcOrd="1" destOrd="1" presId="urn:microsoft.com/office/officeart/2005/8/layout/hProcess4"/>
    <dgm:cxn modelId="{5F9EDECD-FB20-4615-B5EC-47255B2B532F}" srcId="{FB986F71-3126-4196-BD30-74AEDC39A1CA}" destId="{BF381BD4-48DC-48BF-8C18-C307CDD4D490}" srcOrd="2" destOrd="0" parTransId="{5D881325-883F-44A1-A5FB-E01856D07A5B}" sibTransId="{2C645F98-BC4B-4797-BC42-0872EA7B0575}"/>
    <dgm:cxn modelId="{408633C7-0D7A-47AA-9918-5D0F6309AF8D}" type="presOf" srcId="{6E0AF8B2-5C75-4BC9-A824-B24803A45084}" destId="{BFE859F2-A9E8-4F95-9161-8EC68F2D30C4}" srcOrd="1" destOrd="1"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A606139-F93E-4D3C-BC63-175C3FED3D5A}" type="presOf" srcId="{6E0AF8B2-5C75-4BC9-A824-B24803A45084}" destId="{96015622-8A46-45CF-A72A-2856B699B374}" srcOrd="0" destOrd="1" presId="urn:microsoft.com/office/officeart/2005/8/layout/hProcess4"/>
    <dgm:cxn modelId="{E1602188-B573-41FF-9095-7B40F9CA44C2}" type="presOf" srcId="{6E7DBE00-7E5B-46F8-BBA0-CF0079A58E82}" destId="{69C28D3B-E083-42DF-9EA0-916CA12125A9}" srcOrd="0" destOrd="1" presId="urn:microsoft.com/office/officeart/2005/8/layout/hProcess4"/>
    <dgm:cxn modelId="{835CA1EF-8C73-4A92-AB14-7F18CFCB3BBE}" type="presOf" srcId="{65B6D8B9-E558-4264-B37F-7B4B2A8896DF}" destId="{67FFE978-6FBE-4424-80BE-B9E4B4DD0695}" srcOrd="1" destOrd="1"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1" destOrd="0" parTransId="{04F5A724-3AA7-4E78-B992-BCB3E916993F}" sibTransId="{370A79FF-9957-49E1-811F-78AB198DD9E0}"/>
    <dgm:cxn modelId="{FCC960F1-FFDB-446D-9C7D-06DB34FE036C}" type="presOf" srcId="{BF381BD4-48DC-48BF-8C18-C307CDD4D490}" destId="{96015622-8A46-45CF-A72A-2856B699B374}" srcOrd="0" destOrd="2" presId="urn:microsoft.com/office/officeart/2005/8/layout/hProcess4"/>
    <dgm:cxn modelId="{1FE4D618-724E-4829-BED3-DAA3C651B769}" type="presOf" srcId="{0B00F5A8-A0EF-4111-9D86-004317B4F49E}" destId="{E83793B4-2C5C-4D90-82FA-E5EE4745664D}" srcOrd="0" destOrd="0"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95276BC3-D2A9-422F-9390-BED3FD8C7BB0}" type="presOf" srcId="{0E9DE493-19D7-4EC9-97C9-5F26233F1106}" destId="{3960CFF8-4383-4382-8D6D-F2A00F508E8D}"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CE9152A-59A8-4A3A-9D34-DB38A074F636}" srcId="{0E9DE493-19D7-4EC9-97C9-5F26233F1106}" destId="{58828492-5CEF-4AFE-95CB-5D7E6A18158B}" srcOrd="2" destOrd="0" parTransId="{F664BA43-1B81-496F-A04E-CE4B4A525697}" sibTransId="{2D386477-EC66-449A-8D41-5F8A212C3D8E}"/>
    <dgm:cxn modelId="{7EBBAEC4-0282-4F3E-860C-A6A26E3998F2}" type="presOf" srcId="{65B6D8B9-E558-4264-B37F-7B4B2A8896DF}" destId="{E83793B4-2C5C-4D90-82FA-E5EE4745664D}" srcOrd="0" destOrd="1" presId="urn:microsoft.com/office/officeart/2005/8/layout/hProcess4"/>
    <dgm:cxn modelId="{E33DA73B-C4A7-472D-88E9-D1B7FEC0C1F5}" type="presOf" srcId="{BF381BD4-48DC-48BF-8C18-C307CDD4D490}" destId="{BFE859F2-A9E8-4F95-9161-8EC68F2D30C4}" srcOrd="1" destOrd="2"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Plunder Loot</a:t>
          </a:r>
        </a:p>
        <a:p>
          <a:pPr marL="228600" lvl="1" indent="-228600" algn="l" defTabSz="933450">
            <a:lnSpc>
              <a:spcPct val="90000"/>
            </a:lnSpc>
            <a:spcBef>
              <a:spcPct val="0"/>
            </a:spcBef>
            <a:spcAft>
              <a:spcPct val="15000"/>
            </a:spcAft>
            <a:buChar char="•"/>
          </a:pPr>
          <a:r>
            <a:rPr lang="en-US" sz="2100" kern="1200" dirty="0"/>
            <a:t>???</a:t>
          </a:r>
        </a:p>
        <a:p>
          <a:pPr marL="228600" lvl="1" indent="-228600" algn="l" defTabSz="933450">
            <a:lnSpc>
              <a:spcPct val="90000"/>
            </a:lnSpc>
            <a:spcBef>
              <a:spcPct val="0"/>
            </a:spcBef>
            <a:spcAft>
              <a:spcPct val="15000"/>
            </a:spcAft>
            <a:buChar char="•"/>
          </a:pPr>
          <a:r>
            <a:rPr lang="en-US" sz="2100" kern="1200" dirty="0"/>
            <a:t>Profit</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Protect our plunder</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Make it hard to read</a:t>
          </a:r>
        </a:p>
        <a:p>
          <a:pPr marL="228600" lvl="1" indent="-228600" algn="l" defTabSz="933450">
            <a:lnSpc>
              <a:spcPct val="90000"/>
            </a:lnSpc>
            <a:spcBef>
              <a:spcPct val="0"/>
            </a:spcBef>
            <a:spcAft>
              <a:spcPct val="15000"/>
            </a:spcAft>
            <a:buChar char="•"/>
          </a:pPr>
          <a:r>
            <a:rPr lang="en-US" sz="2100" kern="1200" dirty="0"/>
            <a:t>Put deadly obstacles in the way</a:t>
          </a:r>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Chart Our Course</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Tools of the Trade</a:t>
          </a:r>
        </a:p>
        <a:p>
          <a:pPr marL="228600" lvl="1" indent="-228600" algn="l" defTabSz="933450">
            <a:lnSpc>
              <a:spcPct val="90000"/>
            </a:lnSpc>
            <a:spcBef>
              <a:spcPct val="0"/>
            </a:spcBef>
            <a:spcAft>
              <a:spcPct val="15000"/>
            </a:spcAft>
            <a:buChar char="•"/>
          </a:pPr>
          <a:r>
            <a:rPr lang="en-US" sz="2100" kern="1200" dirty="0"/>
            <a:t>Scan the horizon</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Watch for threats</a:t>
          </a:r>
        </a:p>
      </dsp:txBody>
      <dsp:txXfrm>
        <a:off x="6950595" y="2658781"/>
        <a:ext cx="2122325" cy="813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Plunder Loot</a:t>
          </a:r>
        </a:p>
        <a:p>
          <a:pPr marL="228600" lvl="1" indent="-228600" algn="l" defTabSz="933450">
            <a:lnSpc>
              <a:spcPct val="90000"/>
            </a:lnSpc>
            <a:spcBef>
              <a:spcPct val="0"/>
            </a:spcBef>
            <a:spcAft>
              <a:spcPct val="15000"/>
            </a:spcAft>
            <a:buChar char="•"/>
          </a:pPr>
          <a:r>
            <a:rPr lang="en-US" sz="2100" kern="1200" dirty="0"/>
            <a:t>???</a:t>
          </a:r>
        </a:p>
        <a:p>
          <a:pPr marL="228600" lvl="1" indent="-228600" algn="l" defTabSz="933450">
            <a:lnSpc>
              <a:spcPct val="90000"/>
            </a:lnSpc>
            <a:spcBef>
              <a:spcPct val="0"/>
            </a:spcBef>
            <a:spcAft>
              <a:spcPct val="15000"/>
            </a:spcAft>
            <a:buChar char="•"/>
          </a:pPr>
          <a:r>
            <a:rPr lang="en-US" sz="2100" kern="1200" dirty="0"/>
            <a:t>Profit</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Protect our plunder</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Make it hard to read</a:t>
          </a:r>
        </a:p>
        <a:p>
          <a:pPr marL="228600" lvl="1" indent="-228600" algn="l" defTabSz="933450">
            <a:lnSpc>
              <a:spcPct val="90000"/>
            </a:lnSpc>
            <a:spcBef>
              <a:spcPct val="0"/>
            </a:spcBef>
            <a:spcAft>
              <a:spcPct val="15000"/>
            </a:spcAft>
            <a:buChar char="•"/>
          </a:pPr>
          <a:r>
            <a:rPr lang="en-US" sz="2100" kern="1200" dirty="0"/>
            <a:t>Put deadly obstacles in the way</a:t>
          </a:r>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Chart Our Course</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Tools of the Trade</a:t>
          </a:r>
        </a:p>
        <a:p>
          <a:pPr marL="228600" lvl="1" indent="-228600" algn="l" defTabSz="933450">
            <a:lnSpc>
              <a:spcPct val="90000"/>
            </a:lnSpc>
            <a:spcBef>
              <a:spcPct val="0"/>
            </a:spcBef>
            <a:spcAft>
              <a:spcPct val="15000"/>
            </a:spcAft>
            <a:buChar char="•"/>
          </a:pPr>
          <a:r>
            <a:rPr lang="en-US" sz="2100" kern="1200" dirty="0"/>
            <a:t>Scan the horizon</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Watch for threats</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A0FDE8-3B80-4AAC-92F2-E3D0667D4E72}" type="datetimeFigureOut">
              <a:rPr lang="en-US" smtClean="0"/>
              <a:t>5/5/2017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79F74-2001-4B21-B06E-FA23C7F2DD77}" type="slidenum">
              <a:rPr lang="en-US" smtClean="0"/>
              <a:t>‹#›</a:t>
            </a:fld>
            <a:endParaRPr lang="en-US"/>
          </a:p>
        </p:txBody>
      </p:sp>
    </p:spTree>
    <p:extLst>
      <p:ext uri="{BB962C8B-B14F-4D97-AF65-F5344CB8AC3E}">
        <p14:creationId xmlns:p14="http://schemas.microsoft.com/office/powerpoint/2010/main" val="9778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25FBA-1311-468D-8115-8778B0F7BEEC}" type="datetimeFigureOut">
              <a:rPr lang="en-US" smtClean="0"/>
              <a:t>5/5/2017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67C00-F679-4C51-9894-9E2214E5C2F1}" type="slidenum">
              <a:rPr lang="en-US" smtClean="0"/>
              <a:t>‹#›</a:t>
            </a:fld>
            <a:endParaRPr lang="en-US"/>
          </a:p>
        </p:txBody>
      </p:sp>
    </p:spTree>
    <p:extLst>
      <p:ext uri="{BB962C8B-B14F-4D97-AF65-F5344CB8AC3E}">
        <p14:creationId xmlns:p14="http://schemas.microsoft.com/office/powerpoint/2010/main" val="55282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haven’t already been able to tell, this presentation is going to be a little SILLY.  </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a:t>
            </a:fld>
            <a:endParaRPr lang="en-US"/>
          </a:p>
        </p:txBody>
      </p:sp>
    </p:spTree>
    <p:extLst>
      <p:ext uri="{BB962C8B-B14F-4D97-AF65-F5344CB8AC3E}">
        <p14:creationId xmlns:p14="http://schemas.microsoft.com/office/powerpoint/2010/main" val="528116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15</a:t>
            </a:fld>
            <a:endParaRPr lang="en-US"/>
          </a:p>
        </p:txBody>
      </p:sp>
    </p:spTree>
    <p:extLst>
      <p:ext uri="{BB962C8B-B14F-4D97-AF65-F5344CB8AC3E}">
        <p14:creationId xmlns:p14="http://schemas.microsoft.com/office/powerpoint/2010/main" val="2163492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16</a:t>
            </a:fld>
            <a:endParaRPr lang="en-US"/>
          </a:p>
        </p:txBody>
      </p:sp>
    </p:spTree>
    <p:extLst>
      <p:ext uri="{BB962C8B-B14F-4D97-AF65-F5344CB8AC3E}">
        <p14:creationId xmlns:p14="http://schemas.microsoft.com/office/powerpoint/2010/main" val="344806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17</a:t>
            </a:fld>
            <a:endParaRPr lang="en-US"/>
          </a:p>
        </p:txBody>
      </p:sp>
    </p:spTree>
    <p:extLst>
      <p:ext uri="{BB962C8B-B14F-4D97-AF65-F5344CB8AC3E}">
        <p14:creationId xmlns:p14="http://schemas.microsoft.com/office/powerpoint/2010/main" val="366873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encryption for data in motion was so easy, why</a:t>
            </a:r>
            <a:r>
              <a:rPr lang="en-US" baseline="0" dirty="0"/>
              <a:t> isn’t everyone encrypting their data.  </a:t>
            </a:r>
          </a:p>
          <a:p>
            <a:r>
              <a:rPr lang="en-US" baseline="0" dirty="0"/>
              <a:t>It’s super easy to make a self signed certificate and that would ensure that my data is encrypted.</a:t>
            </a:r>
          </a:p>
          <a:p>
            <a:r>
              <a:rPr lang="en-US" baseline="0" dirty="0"/>
              <a:t>This isn’t enough though!!!!</a:t>
            </a:r>
            <a:endParaRPr lang="en-US" dirty="0"/>
          </a:p>
          <a:p>
            <a:endParaRPr lang="en-US" dirty="0"/>
          </a:p>
          <a:p>
            <a:endParaRPr lang="en-US" dirty="0"/>
          </a:p>
          <a:p>
            <a:r>
              <a:rPr lang="en-US" dirty="0"/>
              <a:t>Internal</a:t>
            </a:r>
            <a:r>
              <a:rPr lang="en-US" baseline="0" dirty="0"/>
              <a:t> communication could get away with something like this in a company but in my opinion it is super unprofessional.</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19</a:t>
            </a:fld>
            <a:endParaRPr lang="en-US"/>
          </a:p>
        </p:txBody>
      </p:sp>
    </p:spTree>
    <p:extLst>
      <p:ext uri="{BB962C8B-B14F-4D97-AF65-F5344CB8AC3E}">
        <p14:creationId xmlns:p14="http://schemas.microsoft.com/office/powerpoint/2010/main" val="2720641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barest level of trust.  Basically</a:t>
            </a:r>
            <a:r>
              <a:rPr lang="en-US" baseline="0" dirty="0"/>
              <a:t> stating that someone paid for something and owns something.  It basically makes internet traffic expensive enough that can’t try to appear </a:t>
            </a:r>
            <a:r>
              <a:rPr lang="en-US" baseline="0" dirty="0" err="1"/>
              <a:t>legitmate</a:t>
            </a:r>
            <a:r>
              <a:rPr lang="en-US" baseline="0" dirty="0"/>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3388461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t>22</a:t>
            </a:fld>
            <a:endParaRPr lang="en-US"/>
          </a:p>
        </p:txBody>
      </p:sp>
    </p:spTree>
    <p:extLst>
      <p:ext uri="{BB962C8B-B14F-4D97-AF65-F5344CB8AC3E}">
        <p14:creationId xmlns:p14="http://schemas.microsoft.com/office/powerpoint/2010/main" val="2779019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t>23</a:t>
            </a:fld>
            <a:endParaRPr lang="en-US"/>
          </a:p>
        </p:txBody>
      </p:sp>
    </p:spTree>
    <p:extLst>
      <p:ext uri="{BB962C8B-B14F-4D97-AF65-F5344CB8AC3E}">
        <p14:creationId xmlns:p14="http://schemas.microsoft.com/office/powerpoint/2010/main" val="276158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https://www.trustworthyinternet.org/ssl-pulse/ - 01/2017</a:t>
            </a:r>
          </a:p>
          <a:p>
            <a:r>
              <a:rPr lang="en-US" dirty="0"/>
              <a:t>It’s insane</a:t>
            </a:r>
            <a:r>
              <a:rPr lang="en-US" baseline="0" dirty="0"/>
              <a:t> how exposed most websites still are.</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25</a:t>
            </a:fld>
            <a:endParaRPr lang="en-US"/>
          </a:p>
        </p:txBody>
      </p:sp>
    </p:spTree>
    <p:extLst>
      <p:ext uri="{BB962C8B-B14F-4D97-AF65-F5344CB8AC3E}">
        <p14:creationId xmlns:p14="http://schemas.microsoft.com/office/powerpoint/2010/main" val="359347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have an SSL certificate does not mean you are secure.</a:t>
            </a:r>
          </a:p>
          <a:p>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26</a:t>
            </a:fld>
            <a:endParaRPr lang="en-US"/>
          </a:p>
        </p:txBody>
      </p:sp>
    </p:spTree>
    <p:extLst>
      <p:ext uri="{BB962C8B-B14F-4D97-AF65-F5344CB8AC3E}">
        <p14:creationId xmlns:p14="http://schemas.microsoft.com/office/powerpoint/2010/main" val="361530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Poodle</a:t>
            </a:r>
            <a:r>
              <a:rPr lang="en-US" baseline="0" dirty="0"/>
              <a:t> is a man in the middle attack that allows a hacker the ability to uncover encrypted cookies by padding request sent by the user to the server.  There is a small chance that the server will return a valid response that uncovers 1 byte of the cookies information. By repeatedly changing the size of the padding, a hacker can eventually uncover the entire cookie.</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33</a:t>
            </a:fld>
            <a:endParaRPr lang="en-US"/>
          </a:p>
        </p:txBody>
      </p:sp>
    </p:spTree>
    <p:extLst>
      <p:ext uri="{BB962C8B-B14F-4D97-AF65-F5344CB8AC3E}">
        <p14:creationId xmlns:p14="http://schemas.microsoft.com/office/powerpoint/2010/main" val="60131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958539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Vizio</a:t>
            </a:r>
            <a:r>
              <a:rPr lang="en-US" dirty="0"/>
              <a:t> Televisions</a:t>
            </a:r>
          </a:p>
          <a:p>
            <a:pPr marL="0" indent="0">
              <a:buNone/>
            </a:pPr>
            <a:r>
              <a:rPr lang="en-US" dirty="0"/>
              <a:t>TV’s connected to a dedicated website that contained a self signed certificate. </a:t>
            </a:r>
          </a:p>
          <a:p>
            <a:pPr marL="0" indent="0">
              <a:buNone/>
            </a:pPr>
            <a:r>
              <a:rPr lang="en-US" dirty="0"/>
              <a:t>Certificate was not safe and researchers were able to replicate file system to find self signed certs has and salt.</a:t>
            </a:r>
          </a:p>
          <a:p>
            <a:pPr marL="0" indent="0">
              <a:buNone/>
            </a:pPr>
            <a:r>
              <a:rPr lang="en-US" dirty="0"/>
              <a:t>Using this, it would be possible to intercept responses and show anything on the screen.</a:t>
            </a:r>
          </a:p>
          <a:p>
            <a:pPr marL="0" indent="0">
              <a:buNone/>
            </a:pPr>
            <a:endParaRPr lang="en-US" dirty="0"/>
          </a:p>
          <a:p>
            <a:pPr marL="0" indent="0">
              <a:buNone/>
            </a:pPr>
            <a:r>
              <a:rPr lang="en-US" dirty="0"/>
              <a:t>Worse yet, this might allow hackers into the local network where</a:t>
            </a:r>
            <a:r>
              <a:rPr lang="en-US" baseline="0" dirty="0"/>
              <a:t> traffic is “generally” trusted.</a:t>
            </a:r>
            <a:endParaRPr lang="en-US"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37</a:t>
            </a:fld>
            <a:endParaRPr lang="en-US"/>
          </a:p>
        </p:txBody>
      </p:sp>
    </p:spTree>
    <p:extLst>
      <p:ext uri="{BB962C8B-B14F-4D97-AF65-F5344CB8AC3E}">
        <p14:creationId xmlns:p14="http://schemas.microsoft.com/office/powerpoint/2010/main" val="418247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CIA basically has   zero day</a:t>
            </a:r>
            <a:r>
              <a:rPr lang="en-US" baseline="0" dirty="0"/>
              <a:t> exploits on all modern phones and operating systems and at the time of the release even Apple still had 8 of 14 issues holes that needed to be filled.</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38</a:t>
            </a:fld>
            <a:endParaRPr lang="en-US"/>
          </a:p>
        </p:txBody>
      </p:sp>
    </p:spTree>
    <p:extLst>
      <p:ext uri="{BB962C8B-B14F-4D97-AF65-F5344CB8AC3E}">
        <p14:creationId xmlns:p14="http://schemas.microsoft.com/office/powerpoint/2010/main" val="3319310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interesting thing about this worm was just how convincing it was. The e-mail was great—it used the exact same language as a Google Docs sharing e-mail and the exact same "Open" button.</a:t>
            </a:r>
          </a:p>
          <a:p>
            <a:r>
              <a:rPr lang="en-US" sz="1200" b="0" i="0" kern="1200" dirty="0">
                <a:solidFill>
                  <a:schemeClr val="tx1"/>
                </a:solidFill>
                <a:effectLst/>
                <a:latin typeface="+mn-lt"/>
                <a:ea typeface="+mn-ea"/>
                <a:cs typeface="+mn-cs"/>
              </a:rPr>
              <a:t>If</a:t>
            </a:r>
            <a:r>
              <a:rPr lang="en-US" sz="1200" b="0" i="0" kern="1200" baseline="0" dirty="0">
                <a:solidFill>
                  <a:schemeClr val="tx1"/>
                </a:solidFill>
                <a:effectLst/>
                <a:latin typeface="+mn-lt"/>
                <a:ea typeface="+mn-ea"/>
                <a:cs typeface="+mn-cs"/>
              </a:rPr>
              <a:t> you opened the document and logged in through </a:t>
            </a:r>
            <a:r>
              <a:rPr lang="en-US" sz="1200" b="0" i="0" kern="1200" baseline="0" dirty="0" err="1">
                <a:solidFill>
                  <a:schemeClr val="tx1"/>
                </a:solidFill>
                <a:effectLst/>
                <a:latin typeface="+mn-lt"/>
                <a:ea typeface="+mn-ea"/>
                <a:cs typeface="+mn-cs"/>
              </a:rPr>
              <a:t>oauth</a:t>
            </a:r>
            <a:r>
              <a:rPr lang="en-US" sz="1200" b="0" i="0" kern="1200" baseline="0" dirty="0">
                <a:solidFill>
                  <a:schemeClr val="tx1"/>
                </a:solidFill>
                <a:effectLst/>
                <a:latin typeface="+mn-lt"/>
                <a:ea typeface="+mn-ea"/>
                <a:cs typeface="+mn-cs"/>
              </a:rPr>
              <a:t>, the worm would grab all your contacts and email who knows what.</a:t>
            </a:r>
          </a:p>
          <a:p>
            <a:r>
              <a:rPr lang="en-US" sz="1200" b="0" i="0" kern="1200" baseline="0" dirty="0">
                <a:solidFill>
                  <a:schemeClr val="tx1"/>
                </a:solidFill>
                <a:effectLst/>
                <a:latin typeface="+mn-lt"/>
                <a:ea typeface="+mn-ea"/>
                <a:cs typeface="+mn-cs"/>
              </a:rPr>
              <a:t>Thankfully, Google was able to shut down the service so this should not be an issues.</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39</a:t>
            </a:fld>
            <a:endParaRPr lang="en-US"/>
          </a:p>
        </p:txBody>
      </p:sp>
    </p:spTree>
    <p:extLst>
      <p:ext uri="{BB962C8B-B14F-4D97-AF65-F5344CB8AC3E}">
        <p14:creationId xmlns:p14="http://schemas.microsoft.com/office/powerpoint/2010/main" val="3369630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Protect</a:t>
            </a:r>
            <a:r>
              <a:rPr lang="en-US" baseline="0" dirty="0"/>
              <a:t> our Plunder – Talked about what our plunder is, why we should encrypt, and how to garner trust</a:t>
            </a:r>
          </a:p>
          <a:p>
            <a:r>
              <a:rPr lang="en-US" baseline="0" dirty="0"/>
              <a:t>Charting our course – Talked about the two protocols, how they work, and a quick guide on how to setup a certificate on the server</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40</a:t>
            </a:fld>
            <a:endParaRPr lang="en-US"/>
          </a:p>
        </p:txBody>
      </p:sp>
    </p:spTree>
    <p:extLst>
      <p:ext uri="{BB962C8B-B14F-4D97-AF65-F5344CB8AC3E}">
        <p14:creationId xmlns:p14="http://schemas.microsoft.com/office/powerpoint/2010/main" val="279620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Non-Sensitive PII</a:t>
            </a:r>
          </a:p>
          <a:p>
            <a:r>
              <a:rPr lang="en-US" dirty="0" err="1"/>
              <a:t>Sensative</a:t>
            </a:r>
            <a:r>
              <a:rPr lang="en-US" dirty="0"/>
              <a:t> PII</a:t>
            </a:r>
          </a:p>
          <a:p>
            <a:r>
              <a:rPr lang="en-US" dirty="0"/>
              <a:t>IP</a:t>
            </a:r>
          </a:p>
          <a:p>
            <a:r>
              <a:rPr lang="en-US" dirty="0"/>
              <a:t>Basically</a:t>
            </a:r>
            <a:r>
              <a:rPr lang="en-US" baseline="0" dirty="0"/>
              <a:t> anything about yourself or your business that you want to keep private and out of the hands of pirates.</a:t>
            </a:r>
            <a:endParaRPr lang="en-US"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64357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You’re protecting yourself from individuals, businesses, and government.  99.9% do not intend to cause you harm but inadvertently do.</a:t>
            </a:r>
          </a:p>
          <a:p>
            <a:pPr marL="228600" indent="-228600">
              <a:buAutoNum type="arabicParenR"/>
            </a:pPr>
            <a:r>
              <a:rPr lang="en-US" baseline="0" dirty="0"/>
              <a:t>Why should you care?  </a:t>
            </a:r>
          </a:p>
          <a:p>
            <a:pPr marL="685800" lvl="1" indent="-228600">
              <a:buAutoNum type="arabicParenR"/>
            </a:pPr>
            <a:r>
              <a:rPr lang="en-US" baseline="0" dirty="0"/>
              <a:t>It affects your everyday life  </a:t>
            </a:r>
          </a:p>
          <a:p>
            <a:pPr marL="685800" lvl="1" indent="-228600">
              <a:buAutoNum type="arabicParenR"/>
            </a:pPr>
            <a:r>
              <a:rPr lang="en-US" baseline="0" dirty="0"/>
              <a:t>Imagine if your employer was sending your bank account details as well as wiring your money through an unprotected transfer.</a:t>
            </a:r>
          </a:p>
          <a:p>
            <a:pPr marL="685800" lvl="1" indent="-228600">
              <a:buAutoNum type="arabicParenR"/>
            </a:pPr>
            <a:r>
              <a:rPr lang="en-US" baseline="0" dirty="0"/>
              <a:t>It also affects society</a:t>
            </a:r>
          </a:p>
          <a:p>
            <a:pPr marL="1143000" lvl="2" indent="-228600">
              <a:buAutoNum type="arabicParenR"/>
            </a:pPr>
            <a:r>
              <a:rPr lang="en-US" baseline="0" dirty="0"/>
              <a:t>One side you have a group that take it for granted</a:t>
            </a:r>
          </a:p>
          <a:p>
            <a:pPr marL="1143000" lvl="2" indent="-228600">
              <a:buAutoNum type="arabicParenR"/>
            </a:pPr>
            <a:r>
              <a:rPr lang="en-US" baseline="0" dirty="0"/>
              <a:t>On the other you have people who think they should have access to everything.</a:t>
            </a:r>
          </a:p>
        </p:txBody>
      </p:sp>
      <p:sp>
        <p:nvSpPr>
          <p:cNvPr id="4" name="Slide Number Placeholder 3"/>
          <p:cNvSpPr>
            <a:spLocks noGrp="1"/>
          </p:cNvSpPr>
          <p:nvPr>
            <p:ph type="sldNum" sz="quarter" idx="10"/>
          </p:nvPr>
        </p:nvSpPr>
        <p:spPr/>
        <p:txBody>
          <a:bodyPr/>
          <a:lstStyle/>
          <a:p>
            <a:fld id="{F0E67C00-F679-4C51-9894-9E2214E5C2F1}" type="slidenum">
              <a:rPr lang="en-US" smtClean="0"/>
              <a:t>5</a:t>
            </a:fld>
            <a:endParaRPr lang="en-US"/>
          </a:p>
        </p:txBody>
      </p:sp>
    </p:spTree>
    <p:extLst>
      <p:ext uri="{BB962C8B-B14F-4D97-AF65-F5344CB8AC3E}">
        <p14:creationId xmlns:p14="http://schemas.microsoft.com/office/powerpoint/2010/main" val="309638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easy protecting data that currently lives on our servers.</a:t>
            </a:r>
            <a:r>
              <a:rPr lang="en-US" baseline="0" dirty="0"/>
              <a:t>  It’s especially difficult when we allow users to access to our data through normal means.  What is even harder is keeping our data safe when we don’t have control at ALL once it leaves.  All we can do is tell it where to go and it takes its own path to get there.</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228819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So we might hide what we are carrying by waving another flag</a:t>
            </a:r>
          </a:p>
          <a:p>
            <a:pPr marL="228600" indent="-228600">
              <a:buAutoNum type="arabicParenR"/>
            </a:pPr>
            <a:r>
              <a:rPr lang="en-US" baseline="0" dirty="0"/>
              <a:t>We encrypt the data so it looks like something else and is not readable by others except by those on the receiving end of the path.</a:t>
            </a:r>
          </a:p>
          <a:p>
            <a:pPr marL="228600" indent="-228600">
              <a:buAutoNum type="arabicParenR"/>
            </a:pPr>
            <a:r>
              <a:rPr lang="en-US" baseline="0" dirty="0"/>
              <a:t>This makes our data, “unreadable”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25518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Should</a:t>
            </a:r>
            <a:r>
              <a:rPr lang="en-US" baseline="0" dirty="0"/>
              <a:t> always encrypt otherwise others who might be watching will know when valuable data is being sent.</a:t>
            </a:r>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370415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secure our connection with either SSL or TLS</a:t>
            </a:r>
          </a:p>
        </p:txBody>
      </p:sp>
      <p:sp>
        <p:nvSpPr>
          <p:cNvPr id="4" name="Slide Number Placeholder 3"/>
          <p:cNvSpPr>
            <a:spLocks noGrp="1"/>
          </p:cNvSpPr>
          <p:nvPr>
            <p:ph type="sldNum" sz="quarter" idx="10"/>
          </p:nvPr>
        </p:nvSpPr>
        <p:spPr/>
        <p:txBody>
          <a:bodyPr/>
          <a:lstStyle/>
          <a:p>
            <a:fld id="{F0E67C00-F679-4C51-9894-9E2214E5C2F1}" type="slidenum">
              <a:rPr lang="en-US" smtClean="0"/>
              <a:t>13</a:t>
            </a:fld>
            <a:endParaRPr lang="en-US"/>
          </a:p>
        </p:txBody>
      </p:sp>
    </p:spTree>
    <p:extLst>
      <p:ext uri="{BB962C8B-B14F-4D97-AF65-F5344CB8AC3E}">
        <p14:creationId xmlns:p14="http://schemas.microsoft.com/office/powerpoint/2010/main" val="243452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TLS and SSL are</a:t>
            </a:r>
            <a:r>
              <a:rPr lang="en-US" baseline="0" dirty="0"/>
              <a:t> both protocols with TLS being the successor.  There is a slight difference in how they are handled</a:t>
            </a:r>
            <a:endParaRPr lang="en-US" dirty="0"/>
          </a:p>
        </p:txBody>
      </p:sp>
      <p:sp>
        <p:nvSpPr>
          <p:cNvPr id="4" name="Slide Number Placeholder 3"/>
          <p:cNvSpPr>
            <a:spLocks noGrp="1"/>
          </p:cNvSpPr>
          <p:nvPr>
            <p:ph type="sldNum" sz="quarter" idx="10"/>
          </p:nvPr>
        </p:nvSpPr>
        <p:spPr/>
        <p:txBody>
          <a:bodyPr/>
          <a:lstStyle/>
          <a:p>
            <a:fld id="{F0E67C00-F679-4C51-9894-9E2214E5C2F1}" type="slidenum">
              <a:rPr lang="en-US" smtClean="0"/>
              <a:t>14</a:t>
            </a:fld>
            <a:endParaRPr lang="en-US"/>
          </a:p>
        </p:txBody>
      </p:sp>
    </p:spTree>
    <p:extLst>
      <p:ext uri="{BB962C8B-B14F-4D97-AF65-F5344CB8AC3E}">
        <p14:creationId xmlns:p14="http://schemas.microsoft.com/office/powerpoint/2010/main" val="511986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915924" y="0"/>
            <a:ext cx="7178040" cy="59436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90244" y="2514600"/>
            <a:ext cx="6629400" cy="2743200"/>
          </a:xfrm>
        </p:spPr>
        <p:txBody>
          <a:bodyPr anchor="b"/>
          <a:lstStyle>
            <a:lvl1pPr algn="l">
              <a:lnSpc>
                <a:spcPct val="80000"/>
              </a:lnSpc>
              <a:defRPr sz="6600"/>
            </a:lvl1pPr>
          </a:lstStyle>
          <a:p>
            <a:r>
              <a:rPr lang="en-US"/>
              <a:t>Click to edit Master title style</a:t>
            </a:r>
          </a:p>
        </p:txBody>
      </p:sp>
      <p:sp>
        <p:nvSpPr>
          <p:cNvPr id="3" name="Subtitle 2"/>
          <p:cNvSpPr>
            <a:spLocks noGrp="1"/>
          </p:cNvSpPr>
          <p:nvPr>
            <p:ph type="subTitle" idx="1"/>
          </p:nvPr>
        </p:nvSpPr>
        <p:spPr>
          <a:xfrm>
            <a:off x="1190244" y="5303520"/>
            <a:ext cx="6629400" cy="4572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B5389C-FACC-452B-B4C1-3BD186F45CB8}" type="datetime1">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0512" y="419099"/>
            <a:ext cx="2086087" cy="5753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419099"/>
            <a:ext cx="7277100" cy="57531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E844-3C76-42C8-BBA9-088C96A067BA}" type="datetime1">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24594C-40D9-4922-A63A-E4D7E3C24D49}" type="datetime1">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hidden">
          <a:xfrm>
            <a:off x="-1" y="1676400"/>
            <a:ext cx="9313683" cy="42672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212848"/>
            <a:ext cx="6217920" cy="2862262"/>
          </a:xfrm>
        </p:spPr>
        <p:txBody>
          <a:bodyPr anchor="b"/>
          <a:lstStyle>
            <a:lvl1pPr>
              <a:lnSpc>
                <a:spcPct val="80000"/>
              </a:lnSpc>
              <a:defRPr sz="5400"/>
            </a:lvl1pPr>
          </a:lstStyle>
          <a:p>
            <a:r>
              <a:rPr lang="en-US"/>
              <a:t>Click to edit Master title style</a:t>
            </a:r>
          </a:p>
        </p:txBody>
      </p:sp>
      <p:sp>
        <p:nvSpPr>
          <p:cNvPr id="3" name="Text Placeholder 2"/>
          <p:cNvSpPr>
            <a:spLocks noGrp="1"/>
          </p:cNvSpPr>
          <p:nvPr>
            <p:ph type="body" idx="1"/>
          </p:nvPr>
        </p:nvSpPr>
        <p:spPr>
          <a:xfrm>
            <a:off x="1295400" y="5120640"/>
            <a:ext cx="6217920" cy="457200"/>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D7D855-A872-4272-B880-39A488A710E7}" type="datetime1">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904999"/>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603351"/>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904999"/>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603351"/>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AACA8F-D5ED-4B90-A100-0BDC54A645DF}" type="datetime1">
              <a:rPr lang="en-US" smtClean="0"/>
              <a:t>5/5/2017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29CD98-8566-471F-B6F9-93E04967ED47}" type="datetime1">
              <a:rPr lang="en-US" smtClean="0"/>
              <a:t>5/5/2017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35E6A-2086-4CB2-B79F-96593439A0AC}" type="datetime1">
              <a:rPr lang="en-US" smtClean="0"/>
              <a:t>5/5/2017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userDrawn="1"/>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2651760"/>
            <a:ext cx="3657600" cy="1828800"/>
          </a:xfrm>
        </p:spPr>
        <p:txBody>
          <a:bodyPr anchor="b"/>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94020" y="688489"/>
            <a:ext cx="6080760" cy="548371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0" y="4617720"/>
            <a:ext cx="3657600" cy="1554480"/>
          </a:xfrm>
        </p:spPr>
        <p:txBody>
          <a:bodyPr>
            <a:normAutofit/>
          </a:bodyPr>
          <a:lstStyle>
            <a:lvl1pPr marL="0" indent="0">
              <a:lnSpc>
                <a:spcPct val="90000"/>
              </a:lnSpc>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78B26-E0E7-401D-95E5-683ED06BF9AD}" type="datetime1">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2651760"/>
            <a:ext cx="3657600" cy="1828800"/>
          </a:xfrm>
        </p:spPr>
        <p:txBody>
          <a:bodyPr anchor="b"/>
          <a:lstStyle>
            <a:lvl1pPr>
              <a:defRPr sz="3600">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5494020" y="684943"/>
            <a:ext cx="6080760" cy="5486400"/>
          </a:xfrm>
          <a:solidFill>
            <a:schemeClr val="bg1">
              <a:lumMod val="90000"/>
              <a:lumOff val="10000"/>
            </a:schemeClr>
          </a:solidFill>
          <a:effectLst>
            <a:outerShdw blurRad="63500" sx="101000" sy="101000" algn="ctr" rotWithShape="0">
              <a:prstClr val="black">
                <a:alpha val="25000"/>
              </a:prstClr>
            </a:outerShdw>
          </a:effectLst>
        </p:spPr>
        <p:txBody>
          <a:bodyPr tIns="54864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12648" y="4617720"/>
            <a:ext cx="3657600" cy="155448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C28EC7-2C19-4F74-B285-CE160F4A579A}" type="datetime1">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hidden">
          <a:xfrm>
            <a:off x="0" y="5980361"/>
            <a:ext cx="12188952" cy="452163"/>
          </a:xfrm>
          <a:prstGeom prst="rect">
            <a:avLst/>
          </a:prstGeom>
          <a:solidFill>
            <a:schemeClr val="bg1"/>
          </a:solidFill>
          <a:ln>
            <a:noFill/>
          </a:ln>
          <a:effectLst>
            <a:outerShdw blurRad="508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hidden">
          <a:xfrm>
            <a:off x="1524" y="214604"/>
            <a:ext cx="12188952" cy="452163"/>
          </a:xfrm>
          <a:prstGeom prst="rect">
            <a:avLst/>
          </a:prstGeom>
          <a:solidFill>
            <a:schemeClr val="bg1"/>
          </a:solidFill>
          <a:ln>
            <a:noFill/>
          </a:ln>
          <a:effectLst>
            <a:outerShdw blurRad="50800" dist="254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hidden">
          <a:xfrm>
            <a:off x="1524" y="214604"/>
            <a:ext cx="12188952"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419100"/>
            <a:ext cx="9601200" cy="12573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1295400" y="1905000"/>
            <a:ext cx="96012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39166" y="6484777"/>
            <a:ext cx="1335054"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287D4020-EAAB-4E36-8532-04C08CBCE9E1}" type="datetime1">
              <a:rPr lang="en-US" smtClean="0"/>
              <a:t>5/5/2017</a:t>
            </a:fld>
            <a:endParaRPr lang="en-US"/>
          </a:p>
        </p:txBody>
      </p:sp>
      <p:sp>
        <p:nvSpPr>
          <p:cNvPr id="5" name="Footer Placeholder 4"/>
          <p:cNvSpPr>
            <a:spLocks noGrp="1"/>
          </p:cNvSpPr>
          <p:nvPr>
            <p:ph type="ftr" sz="quarter" idx="3"/>
          </p:nvPr>
        </p:nvSpPr>
        <p:spPr>
          <a:xfrm>
            <a:off x="609600" y="6484777"/>
            <a:ext cx="4123765" cy="274022"/>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896600" y="6484777"/>
            <a:ext cx="685800"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800"/>
        </a:spcBef>
        <a:buSzPct val="9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SzPct val="90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800"/>
        </a:spcBef>
        <a:buSzPct val="90000"/>
        <a:buFont typeface="Arial" pitchFamily="34" charset="0"/>
        <a:buChar char="▪"/>
        <a:defRPr sz="1400" kern="1200">
          <a:solidFill>
            <a:schemeClr val="tx1"/>
          </a:solidFill>
          <a:latin typeface="+mn-lt"/>
          <a:ea typeface="+mn-ea"/>
          <a:cs typeface="+mn-cs"/>
        </a:defRPr>
      </a:lvl4pPr>
      <a:lvl5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5pPr>
      <a:lvl6pPr marL="14630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MD5#cite_note-17" TargetMode="External"/><Relationship Id="rId2" Type="http://schemas.openxmlformats.org/officeDocument/2006/relationships/hyperlink" Target="https://en.wikipedia.org/wiki/Collision_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ssllabs.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Securing Data on the High Seas</a:t>
            </a:r>
          </a:p>
        </p:txBody>
      </p:sp>
      <p:sp>
        <p:nvSpPr>
          <p:cNvPr id="3" name="Subtitle 2"/>
          <p:cNvSpPr>
            <a:spLocks noGrp="1"/>
          </p:cNvSpPr>
          <p:nvPr>
            <p:ph type="subTitle" idx="1"/>
          </p:nvPr>
        </p:nvSpPr>
        <p:spPr>
          <a:xfrm>
            <a:off x="1190244" y="5257800"/>
            <a:ext cx="6629400" cy="457200"/>
          </a:xfrm>
        </p:spPr>
        <p:txBody>
          <a:bodyPr/>
          <a:lstStyle/>
          <a:p>
            <a:r>
              <a:rPr lang="en-US" dirty="0"/>
              <a:t>Captain Brett “Scalawag” Whittington</a:t>
            </a:r>
          </a:p>
        </p:txBody>
      </p:sp>
    </p:spTree>
    <p:extLst>
      <p:ext uri="{BB962C8B-B14F-4D97-AF65-F5344CB8AC3E}">
        <p14:creationId xmlns:p14="http://schemas.microsoft.com/office/powerpoint/2010/main" val="267779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Biggest Risks To Our Plunder</a:t>
            </a:r>
          </a:p>
        </p:txBody>
      </p:sp>
      <p:sp>
        <p:nvSpPr>
          <p:cNvPr id="4" name="Content Placeholder 3"/>
          <p:cNvSpPr>
            <a:spLocks noGrp="1"/>
          </p:cNvSpPr>
          <p:nvPr>
            <p:ph sz="half" idx="1"/>
          </p:nvPr>
        </p:nvSpPr>
        <p:spPr/>
        <p:txBody>
          <a:bodyPr/>
          <a:lstStyle/>
          <a:p>
            <a:r>
              <a:rPr lang="en-US" dirty="0"/>
              <a:t>Ourselves</a:t>
            </a:r>
          </a:p>
        </p:txBody>
      </p:sp>
      <p:sp>
        <p:nvSpPr>
          <p:cNvPr id="5" name="Content Placeholder 4"/>
          <p:cNvSpPr>
            <a:spLocks noGrp="1"/>
          </p:cNvSpPr>
          <p:nvPr>
            <p:ph sz="half" idx="2"/>
          </p:nvPr>
        </p:nvSpPr>
        <p:spPr/>
        <p:txBody>
          <a:bodyPr/>
          <a:lstStyle/>
          <a:p>
            <a:r>
              <a:rPr lang="en-US" dirty="0"/>
              <a:t>Places We Do Business</a:t>
            </a:r>
          </a:p>
        </p:txBody>
      </p:sp>
      <p:pic>
        <p:nvPicPr>
          <p:cNvPr id="6" name="Picture 5"/>
          <p:cNvPicPr>
            <a:picLocks noChangeAspect="1"/>
          </p:cNvPicPr>
          <p:nvPr/>
        </p:nvPicPr>
        <p:blipFill>
          <a:blip r:embed="rId2"/>
          <a:stretch>
            <a:fillRect/>
          </a:stretch>
        </p:blipFill>
        <p:spPr>
          <a:xfrm>
            <a:off x="2352261" y="2265437"/>
            <a:ext cx="2585217" cy="37001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261" y="2157412"/>
            <a:ext cx="2724150" cy="3762375"/>
          </a:xfrm>
          <a:prstGeom prst="rect">
            <a:avLst/>
          </a:prstGeom>
        </p:spPr>
      </p:pic>
    </p:spTree>
    <p:extLst>
      <p:ext uri="{BB962C8B-B14F-4D97-AF65-F5344CB8AC3E}">
        <p14:creationId xmlns:p14="http://schemas.microsoft.com/office/powerpoint/2010/main" val="350542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Charting Our Course</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94338" y="1404386"/>
            <a:ext cx="6080125" cy="4052403"/>
          </a:xfrm>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39618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Where is our Plunder going?</a:t>
            </a:r>
          </a:p>
        </p:txBody>
      </p:sp>
      <p:sp>
        <p:nvSpPr>
          <p:cNvPr id="10" name="Content Placeholder 9"/>
          <p:cNvSpPr>
            <a:spLocks noGrp="1"/>
          </p:cNvSpPr>
          <p:nvPr>
            <p:ph sz="half" idx="1"/>
          </p:nvPr>
        </p:nvSpPr>
        <p:spPr/>
        <p:txBody>
          <a:bodyPr>
            <a:normAutofit fontScale="70000" lnSpcReduction="20000"/>
          </a:bodyPr>
          <a:lstStyle/>
          <a:p>
            <a:endParaRPr lang="en-US" dirty="0"/>
          </a:p>
          <a:p>
            <a:pPr>
              <a:spcBef>
                <a:spcPts val="1200"/>
              </a:spcBef>
            </a:pPr>
            <a:r>
              <a:rPr lang="en-US" dirty="0"/>
              <a:t>rrcs-74-62-109-209.west.biz.rr.com [74.62.109.209]</a:t>
            </a:r>
          </a:p>
          <a:p>
            <a:pPr>
              <a:spcBef>
                <a:spcPts val="1200"/>
              </a:spcBef>
            </a:pPr>
            <a:r>
              <a:rPr lang="en-US" dirty="0"/>
              <a:t>69.23.11.5</a:t>
            </a:r>
          </a:p>
          <a:p>
            <a:pPr>
              <a:spcBef>
                <a:spcPts val="1200"/>
              </a:spcBef>
            </a:pPr>
            <a:r>
              <a:rPr lang="en-US" dirty="0"/>
              <a:t>be49.clmkohpe02r.midwest.rr.com [24.33.162.26]</a:t>
            </a:r>
          </a:p>
          <a:p>
            <a:pPr>
              <a:spcBef>
                <a:spcPts val="1200"/>
              </a:spcBef>
            </a:pPr>
            <a:r>
              <a:rPr lang="en-US" dirty="0"/>
              <a:t>be27.clmkohpe01r.midwest.rr.com [65.29.1.34]</a:t>
            </a:r>
          </a:p>
          <a:p>
            <a:pPr>
              <a:spcBef>
                <a:spcPts val="1200"/>
              </a:spcBef>
            </a:pPr>
            <a:r>
              <a:rPr lang="en-US" dirty="0"/>
              <a:t>bu-ether15.chctilwc00w-bcr00.tbone.rr.com [66.109.6.68]</a:t>
            </a:r>
          </a:p>
          <a:p>
            <a:pPr>
              <a:spcBef>
                <a:spcPts val="1200"/>
              </a:spcBef>
            </a:pPr>
            <a:r>
              <a:rPr lang="en-US" dirty="0"/>
              <a:t>lag-82.ear2.chicago2.level3.net [4.68.72.197]</a:t>
            </a:r>
          </a:p>
          <a:p>
            <a:pPr>
              <a:spcBef>
                <a:spcPts val="1200"/>
              </a:spcBef>
            </a:pPr>
            <a:r>
              <a:rPr lang="en-US" dirty="0"/>
              <a:t>yahoo-inc.ear3.newyork1.level3.net [4.15.212.174]</a:t>
            </a:r>
          </a:p>
          <a:p>
            <a:pPr>
              <a:spcBef>
                <a:spcPts val="1200"/>
              </a:spcBef>
            </a:pPr>
            <a:r>
              <a:rPr lang="en-US" dirty="0"/>
              <a:t>et-19-1-0.msr1.bf1.yahoo.com [74.6.227.133]</a:t>
            </a:r>
          </a:p>
          <a:p>
            <a:pPr>
              <a:spcBef>
                <a:spcPts val="1200"/>
              </a:spcBef>
            </a:pPr>
            <a:r>
              <a:rPr lang="en-US" dirty="0"/>
              <a:t>et-0-1-0.clr1-a-gdc.bf1.yahoo.com [74.6.122.13]</a:t>
            </a:r>
          </a:p>
          <a:p>
            <a:pPr>
              <a:spcBef>
                <a:spcPts val="1200"/>
              </a:spcBef>
            </a:pPr>
            <a:r>
              <a:rPr lang="en-US" dirty="0"/>
              <a:t>po7.fab7-1-gdc.bf1.yahoo.com [72.30.22.13]</a:t>
            </a:r>
          </a:p>
          <a:p>
            <a:pPr>
              <a:spcBef>
                <a:spcPts val="1200"/>
              </a:spcBef>
            </a:pPr>
            <a:r>
              <a:rPr lang="en-US" dirty="0"/>
              <a:t>po-15.bas1-7-prd.bf1.yahoo.com [98.139.129.241]</a:t>
            </a:r>
          </a:p>
          <a:p>
            <a:pPr>
              <a:spcBef>
                <a:spcPts val="1200"/>
              </a:spcBef>
            </a:pPr>
            <a:r>
              <a:rPr lang="en-US" dirty="0"/>
              <a:t>ir2.fp.vip.bf1.yahoo.com [98.139.183.24]</a:t>
            </a:r>
          </a:p>
        </p:txBody>
      </p:sp>
      <p:pic>
        <p:nvPicPr>
          <p:cNvPr id="14"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6086" y="1904999"/>
            <a:ext cx="4298121" cy="3223591"/>
          </a:xfrm>
        </p:spPr>
      </p:pic>
    </p:spTree>
    <p:extLst>
      <p:ext uri="{BB962C8B-B14F-4D97-AF65-F5344CB8AC3E}">
        <p14:creationId xmlns:p14="http://schemas.microsoft.com/office/powerpoint/2010/main" val="31663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get there?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2958"/>
          <a:stretch/>
        </p:blipFill>
        <p:spPr>
          <a:xfrm>
            <a:off x="1295400" y="1828800"/>
            <a:ext cx="9601200" cy="4281004"/>
          </a:xfrm>
          <a:prstGeom prst="rect">
            <a:avLst/>
          </a:prstGeom>
        </p:spPr>
      </p:pic>
      <p:sp>
        <p:nvSpPr>
          <p:cNvPr id="4" name="TextBox 3"/>
          <p:cNvSpPr txBox="1"/>
          <p:nvPr/>
        </p:nvSpPr>
        <p:spPr>
          <a:xfrm>
            <a:off x="1295401" y="6262204"/>
            <a:ext cx="9601200" cy="369332"/>
          </a:xfrm>
          <a:prstGeom prst="rect">
            <a:avLst/>
          </a:prstGeom>
          <a:noFill/>
        </p:spPr>
        <p:txBody>
          <a:bodyPr wrap="square" rtlCol="0">
            <a:spAutoFit/>
          </a:bodyPr>
          <a:lstStyle/>
          <a:p>
            <a:r>
              <a:rPr lang="en-US" dirty="0"/>
              <a:t>Plundered from https://innovativecodes.com/news-and-articles/were-now-running-under-ssl</a:t>
            </a:r>
          </a:p>
        </p:txBody>
      </p:sp>
    </p:spTree>
    <p:extLst>
      <p:ext uri="{BB962C8B-B14F-4D97-AF65-F5344CB8AC3E}">
        <p14:creationId xmlns:p14="http://schemas.microsoft.com/office/powerpoint/2010/main" val="12389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Wait </a:t>
            </a:r>
            <a:r>
              <a:rPr lang="en-US" dirty="0" err="1"/>
              <a:t>Wut</a:t>
            </a:r>
            <a:r>
              <a:rPr lang="en-US" dirty="0"/>
              <a:t>?</a:t>
            </a:r>
            <a:br>
              <a:rPr lang="en-US" dirty="0"/>
            </a:br>
            <a:r>
              <a:rPr lang="en-US" dirty="0"/>
              <a:t>TLS vs SSL?</a:t>
            </a:r>
          </a:p>
        </p:txBody>
      </p:sp>
      <p:sp>
        <p:nvSpPr>
          <p:cNvPr id="9" name="Text Placeholder 8"/>
          <p:cNvSpPr>
            <a:spLocks noGrp="1"/>
          </p:cNvSpPr>
          <p:nvPr>
            <p:ph type="body" sz="half" idx="2"/>
          </p:nvPr>
        </p:nvSpPr>
        <p:spPr/>
        <p:txBody>
          <a:bodyPr/>
          <a:lstStyle/>
          <a:p>
            <a:endParaRPr lang="en-US"/>
          </a:p>
        </p:txBody>
      </p:sp>
      <p:sp>
        <p:nvSpPr>
          <p:cNvPr id="12" name="Picture Placeholder 11"/>
          <p:cNvSpPr>
            <a:spLocks noGrp="1"/>
          </p:cNvSpPr>
          <p:nvPr>
            <p:ph type="pic" idx="1"/>
          </p:nvPr>
        </p:nvSpPr>
        <p:spPr/>
      </p:sp>
      <p:pic>
        <p:nvPicPr>
          <p:cNvPr id="13" name="Picture 12"/>
          <p:cNvPicPr>
            <a:picLocks noChangeAspect="1"/>
          </p:cNvPicPr>
          <p:nvPr/>
        </p:nvPicPr>
        <p:blipFill>
          <a:blip r:embed="rId3"/>
          <a:stretch>
            <a:fillRect/>
          </a:stretch>
        </p:blipFill>
        <p:spPr>
          <a:xfrm>
            <a:off x="5494020" y="1302003"/>
            <a:ext cx="6080760" cy="4252280"/>
          </a:xfrm>
          <a:prstGeom prst="rect">
            <a:avLst/>
          </a:prstGeom>
        </p:spPr>
      </p:pic>
    </p:spTree>
    <p:extLst>
      <p:ext uri="{BB962C8B-B14F-4D97-AF65-F5344CB8AC3E}">
        <p14:creationId xmlns:p14="http://schemas.microsoft.com/office/powerpoint/2010/main" val="8883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Two Types of Configuration</a:t>
            </a:r>
          </a:p>
        </p:txBody>
      </p:sp>
      <p:sp>
        <p:nvSpPr>
          <p:cNvPr id="6" name="Text Placeholder 5"/>
          <p:cNvSpPr>
            <a:spLocks noGrp="1"/>
          </p:cNvSpPr>
          <p:nvPr>
            <p:ph type="body" idx="1"/>
          </p:nvPr>
        </p:nvSpPr>
        <p:spPr/>
        <p:txBody>
          <a:bodyPr/>
          <a:lstStyle/>
          <a:p>
            <a:r>
              <a:rPr lang="en-US" dirty="0"/>
              <a:t>Explicit</a:t>
            </a:r>
          </a:p>
        </p:txBody>
      </p:sp>
      <p:sp>
        <p:nvSpPr>
          <p:cNvPr id="7" name="Content Placeholder 6"/>
          <p:cNvSpPr>
            <a:spLocks noGrp="1"/>
          </p:cNvSpPr>
          <p:nvPr>
            <p:ph sz="half" idx="2"/>
          </p:nvPr>
        </p:nvSpPr>
        <p:spPr/>
        <p:txBody>
          <a:bodyPr/>
          <a:lstStyle/>
          <a:p>
            <a:r>
              <a:rPr lang="en-US" dirty="0"/>
              <a:t>SSL – secure handshake happens first</a:t>
            </a:r>
          </a:p>
        </p:txBody>
      </p:sp>
      <p:sp>
        <p:nvSpPr>
          <p:cNvPr id="8" name="Text Placeholder 7"/>
          <p:cNvSpPr>
            <a:spLocks noGrp="1"/>
          </p:cNvSpPr>
          <p:nvPr>
            <p:ph type="body" sz="quarter" idx="3"/>
          </p:nvPr>
        </p:nvSpPr>
        <p:spPr/>
        <p:txBody>
          <a:bodyPr/>
          <a:lstStyle/>
          <a:p>
            <a:r>
              <a:rPr lang="en-US" dirty="0"/>
              <a:t>Implicit</a:t>
            </a:r>
          </a:p>
        </p:txBody>
      </p:sp>
      <p:sp>
        <p:nvSpPr>
          <p:cNvPr id="9" name="Content Placeholder 8"/>
          <p:cNvSpPr>
            <a:spLocks noGrp="1"/>
          </p:cNvSpPr>
          <p:nvPr>
            <p:ph sz="quarter" idx="4"/>
          </p:nvPr>
        </p:nvSpPr>
        <p:spPr/>
        <p:txBody>
          <a:bodyPr/>
          <a:lstStyle/>
          <a:p>
            <a:r>
              <a:rPr lang="en-US" dirty="0"/>
              <a:t>TLS – simple insecure wave first</a:t>
            </a:r>
          </a:p>
          <a:p>
            <a:pPr lvl="1"/>
            <a:r>
              <a:rPr lang="en-US" dirty="0"/>
              <a:t>If both parties agree then secure handshake.</a:t>
            </a:r>
          </a:p>
        </p:txBody>
      </p:sp>
    </p:spTree>
    <p:extLst>
      <p:ext uri="{BB962C8B-B14F-4D97-AF65-F5344CB8AC3E}">
        <p14:creationId xmlns:p14="http://schemas.microsoft.com/office/powerpoint/2010/main" val="104859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a:t>
            </a:r>
          </a:p>
        </p:txBody>
      </p:sp>
      <p:sp>
        <p:nvSpPr>
          <p:cNvPr id="3" name="Content Placeholder 2"/>
          <p:cNvSpPr>
            <a:spLocks noGrp="1"/>
          </p:cNvSpPr>
          <p:nvPr>
            <p:ph idx="1"/>
          </p:nvPr>
        </p:nvSpPr>
        <p:spPr/>
        <p:txBody>
          <a:bodyPr/>
          <a:lstStyle/>
          <a:p>
            <a:r>
              <a:rPr lang="en-US" dirty="0"/>
              <a:t>New protocol to improve on http1.1</a:t>
            </a:r>
          </a:p>
          <a:p>
            <a:r>
              <a:rPr lang="en-US" dirty="0"/>
              <a:t>The standards committee tried to make encryption required but failed</a:t>
            </a:r>
          </a:p>
          <a:p>
            <a:r>
              <a:rPr lang="en-US" dirty="0"/>
              <a:t>Does NOT require TLS encryption</a:t>
            </a:r>
          </a:p>
          <a:p>
            <a:pPr lvl="1"/>
            <a:r>
              <a:rPr lang="en-US" dirty="0"/>
              <a:t>Nearly all modern browsers REQUIRE it anyway.</a:t>
            </a:r>
          </a:p>
        </p:txBody>
      </p:sp>
    </p:spTree>
    <p:extLst>
      <p:ext uri="{BB962C8B-B14F-4D97-AF65-F5344CB8AC3E}">
        <p14:creationId xmlns:p14="http://schemas.microsoft.com/office/powerpoint/2010/main" val="228155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Encryption Is Easy</a:t>
            </a:r>
          </a:p>
        </p:txBody>
      </p:sp>
      <p:sp>
        <p:nvSpPr>
          <p:cNvPr id="3" name="Content Placeholder 2"/>
          <p:cNvSpPr>
            <a:spLocks noGrp="1"/>
          </p:cNvSpPr>
          <p:nvPr>
            <p:ph idx="1"/>
          </p:nvPr>
        </p:nvSpPr>
        <p:spPr/>
        <p:txBody>
          <a:bodyPr/>
          <a:lstStyle/>
          <a:p>
            <a:r>
              <a:rPr lang="en-US" dirty="0"/>
              <a:t>All you need is a certificate!</a:t>
            </a:r>
          </a:p>
          <a:p>
            <a:r>
              <a:rPr lang="en-US" dirty="0"/>
              <a:t>Certificate is a digital document that ensures the content provided is from the correct sender.</a:t>
            </a:r>
          </a:p>
          <a:p>
            <a:r>
              <a:rPr lang="en-US" dirty="0"/>
              <a:t>You can create your own certificate using IIS or most other web servers.</a:t>
            </a:r>
          </a:p>
        </p:txBody>
      </p:sp>
    </p:spTree>
    <p:extLst>
      <p:ext uri="{BB962C8B-B14F-4D97-AF65-F5344CB8AC3E}">
        <p14:creationId xmlns:p14="http://schemas.microsoft.com/office/powerpoint/2010/main" val="111438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 swear…</a:t>
            </a:r>
          </a:p>
        </p:txBody>
      </p:sp>
      <p:sp>
        <p:nvSpPr>
          <p:cNvPr id="5" name="Picture Placeholder 4"/>
          <p:cNvSpPr>
            <a:spLocks noGrp="1"/>
          </p:cNvSpPr>
          <p:nvPr>
            <p:ph type="pic" idx="1"/>
          </p:nvPr>
        </p:nvSpPr>
        <p:spPr/>
      </p:sp>
      <p:sp>
        <p:nvSpPr>
          <p:cNvPr id="6" name="Text Placeholder 5"/>
          <p:cNvSpPr>
            <a:spLocks noGrp="1"/>
          </p:cNvSpPr>
          <p:nvPr>
            <p:ph type="body" sz="half" idx="2"/>
          </p:nvPr>
        </p:nvSpPr>
        <p:spPr/>
        <p:txBody>
          <a:bodyPr/>
          <a:lstStyle/>
          <a:p>
            <a:r>
              <a:rPr lang="en-US" dirty="0"/>
              <a:t>Your basically asking a user to take your word for it.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905000"/>
            <a:ext cx="4572000" cy="2860110"/>
          </a:xfrm>
          <a:prstGeom prst="rect">
            <a:avLst/>
          </a:prstGeom>
        </p:spPr>
      </p:pic>
    </p:spTree>
    <p:extLst>
      <p:ext uri="{BB962C8B-B14F-4D97-AF65-F5344CB8AC3E}">
        <p14:creationId xmlns:p14="http://schemas.microsoft.com/office/powerpoint/2010/main" val="2877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Our Plunder</a:t>
            </a:r>
          </a:p>
        </p:txBody>
      </p:sp>
      <p:sp>
        <p:nvSpPr>
          <p:cNvPr id="3" name="Text Placeholder 2"/>
          <p:cNvSpPr>
            <a:spLocks noGrp="1"/>
          </p:cNvSpPr>
          <p:nvPr>
            <p:ph type="body" idx="1"/>
          </p:nvPr>
        </p:nvSpPr>
        <p:spPr/>
        <p:txBody>
          <a:bodyPr>
            <a:normAutofit fontScale="85000" lnSpcReduction="10000"/>
          </a:bodyPr>
          <a:lstStyle/>
          <a:p>
            <a:r>
              <a:rPr lang="en-US" dirty="0"/>
              <a:t>If encryption for data in motion was so easy, why isn’t everyone encrypting their data.  </a:t>
            </a:r>
          </a:p>
        </p:txBody>
      </p:sp>
      <p:sp>
        <p:nvSpPr>
          <p:cNvPr id="4" name="Content Placeholder 3"/>
          <p:cNvSpPr>
            <a:spLocks noGrp="1"/>
          </p:cNvSpPr>
          <p:nvPr>
            <p:ph sz="half" idx="2"/>
          </p:nvPr>
        </p:nvSpPr>
        <p:spPr/>
        <p:txBody>
          <a:bodyPr/>
          <a:lstStyle/>
          <a:p>
            <a:r>
              <a:rPr lang="en-US" dirty="0"/>
              <a:t>Not all encryption is created equal.</a:t>
            </a:r>
          </a:p>
          <a:p>
            <a:r>
              <a:rPr lang="en-US" dirty="0"/>
              <a:t>There has to be some level of TRUST.</a:t>
            </a:r>
          </a:p>
          <a:p>
            <a:pPr marL="0" indent="0">
              <a:buNone/>
            </a:pPr>
            <a:endParaRPr lang="en-US" dirty="0"/>
          </a:p>
        </p:txBody>
      </p:sp>
      <p:sp>
        <p:nvSpPr>
          <p:cNvPr id="5" name="Text Placeholder 4"/>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6324601" y="1904998"/>
            <a:ext cx="4587450" cy="2523567"/>
          </a:xfrm>
          <a:prstGeom prst="rect">
            <a:avLst/>
          </a:prstGeom>
        </p:spPr>
      </p:pic>
    </p:spTree>
    <p:extLst>
      <p:ext uri="{BB962C8B-B14F-4D97-AF65-F5344CB8AC3E}">
        <p14:creationId xmlns:p14="http://schemas.microsoft.com/office/powerpoint/2010/main" val="40477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Brett Whittington</a:t>
            </a:r>
          </a:p>
        </p:txBody>
      </p:sp>
      <p:sp>
        <p:nvSpPr>
          <p:cNvPr id="14" name="Content Placeholder 13"/>
          <p:cNvSpPr>
            <a:spLocks noGrp="1"/>
          </p:cNvSpPr>
          <p:nvPr>
            <p:ph sz="half" idx="1"/>
          </p:nvPr>
        </p:nvSpPr>
        <p:spPr/>
        <p:txBody>
          <a:bodyPr/>
          <a:lstStyle/>
          <a:p>
            <a:r>
              <a:rPr lang="en-US" dirty="0"/>
              <a:t>Senior Developer and Sitefinity Lead</a:t>
            </a:r>
          </a:p>
          <a:p>
            <a:r>
              <a:rPr lang="en-US" dirty="0"/>
              <a:t>Worked in the industry for 12 years and @HMB for 5 years</a:t>
            </a:r>
          </a:p>
          <a:p>
            <a:r>
              <a:rPr lang="en-US" dirty="0"/>
              <a:t>@</a:t>
            </a:r>
            <a:r>
              <a:rPr lang="en-US" dirty="0" err="1"/>
              <a:t>BrettTheWhitt</a:t>
            </a:r>
            <a:endParaRPr lang="en-US" dirty="0"/>
          </a:p>
          <a:p>
            <a:r>
              <a:rPr lang="en-US" dirty="0"/>
              <a:t>https://www.brettthewhitt.com</a:t>
            </a:r>
          </a:p>
        </p:txBody>
      </p:sp>
      <p:pic>
        <p:nvPicPr>
          <p:cNvPr id="3" name="Content Placeholder 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24600" y="2444793"/>
            <a:ext cx="4572000" cy="3187614"/>
          </a:xfrm>
        </p:spPr>
      </p:pic>
    </p:spTree>
    <p:extLst>
      <p:ext uri="{BB962C8B-B14F-4D97-AF65-F5344CB8AC3E}">
        <p14:creationId xmlns:p14="http://schemas.microsoft.com/office/powerpoint/2010/main" val="177830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Levels of Trust</a:t>
            </a:r>
          </a:p>
        </p:txBody>
      </p:sp>
      <p:sp>
        <p:nvSpPr>
          <p:cNvPr id="14" name="Content Placeholder 13"/>
          <p:cNvSpPr>
            <a:spLocks noGrp="1"/>
          </p:cNvSpPr>
          <p:nvPr>
            <p:ph idx="1"/>
          </p:nvPr>
        </p:nvSpPr>
        <p:spPr>
          <a:xfrm>
            <a:off x="1295400" y="1905000"/>
            <a:ext cx="5481561" cy="4267200"/>
          </a:xfrm>
        </p:spPr>
        <p:txBody>
          <a:bodyPr/>
          <a:lstStyle/>
          <a:p>
            <a:pPr>
              <a:buFont typeface="Arial" panose="020B0604020202020204" pitchFamily="34" charset="0"/>
              <a:buChar char="•"/>
            </a:pPr>
            <a:r>
              <a:rPr lang="en-US" dirty="0"/>
              <a:t>Domain Validation (DV)</a:t>
            </a:r>
          </a:p>
          <a:p>
            <a:pPr lvl="1">
              <a:buFont typeface="Arial" panose="020B0604020202020204" pitchFamily="34" charset="0"/>
              <a:buChar char="•"/>
            </a:pPr>
            <a:r>
              <a:rPr lang="en-US" dirty="0"/>
              <a:t>CHEAP</a:t>
            </a:r>
          </a:p>
          <a:p>
            <a:pPr lvl="1">
              <a:buFont typeface="Arial" panose="020B0604020202020204" pitchFamily="34" charset="0"/>
              <a:buChar char="•"/>
            </a:pPr>
            <a:r>
              <a:rPr lang="en-US" dirty="0"/>
              <a:t>Only confirms that the domain holder owns the domain</a:t>
            </a:r>
          </a:p>
          <a:p>
            <a:pPr lvl="1">
              <a:buFont typeface="Arial" panose="020B0604020202020204" pitchFamily="34" charset="0"/>
              <a:buChar char="•"/>
            </a:pPr>
            <a:endParaRPr lang="en-US" dirty="0"/>
          </a:p>
          <a:p>
            <a:pPr marL="274320" lvl="1" indent="0">
              <a:buNone/>
            </a:pPr>
            <a:endParaRPr lang="en-US" dirty="0"/>
          </a:p>
        </p:txBody>
      </p:sp>
      <p:pic>
        <p:nvPicPr>
          <p:cNvPr id="3" name="Picture 2"/>
          <p:cNvPicPr>
            <a:picLocks noChangeAspect="1"/>
          </p:cNvPicPr>
          <p:nvPr/>
        </p:nvPicPr>
        <p:blipFill>
          <a:blip r:embed="rId3"/>
          <a:stretch>
            <a:fillRect/>
          </a:stretch>
        </p:blipFill>
        <p:spPr>
          <a:xfrm>
            <a:off x="1421282" y="3521066"/>
            <a:ext cx="4467037" cy="627601"/>
          </a:xfrm>
          <a:prstGeom prst="rect">
            <a:avLst/>
          </a:prstGeom>
        </p:spPr>
      </p:pic>
    </p:spTree>
    <p:extLst>
      <p:ext uri="{BB962C8B-B14F-4D97-AF65-F5344CB8AC3E}">
        <p14:creationId xmlns:p14="http://schemas.microsoft.com/office/powerpoint/2010/main" val="3672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Trust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Organization Validation (OV)</a:t>
            </a:r>
          </a:p>
          <a:p>
            <a:pPr lvl="1">
              <a:buFont typeface="Arial" panose="020B0604020202020204" pitchFamily="34" charset="0"/>
              <a:buChar char="•"/>
            </a:pPr>
            <a:r>
              <a:rPr lang="en-US" dirty="0"/>
              <a:t>Certificate Authority takes additional steps to confirm identity</a:t>
            </a:r>
          </a:p>
          <a:p>
            <a:pPr lvl="2">
              <a:buFont typeface="Arial" panose="020B0604020202020204" pitchFamily="34" charset="0"/>
              <a:buChar char="•"/>
            </a:pPr>
            <a:r>
              <a:rPr lang="en-US" dirty="0"/>
              <a:t>Phone Number, Locations</a:t>
            </a:r>
          </a:p>
          <a:p>
            <a:pPr lvl="1">
              <a:buFont typeface="Arial" panose="020B0604020202020204" pitchFamily="34" charset="0"/>
              <a:buChar char="•"/>
            </a:pPr>
            <a:r>
              <a:rPr lang="en-US" dirty="0"/>
              <a:t>Doesn’t affect the way the </a:t>
            </a:r>
            <a:r>
              <a:rPr lang="en-US" dirty="0" err="1"/>
              <a:t>url</a:t>
            </a:r>
            <a:r>
              <a:rPr lang="en-US" dirty="0"/>
              <a:t> looks</a:t>
            </a:r>
          </a:p>
          <a:p>
            <a:pPr lvl="2">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1421282" y="3521066"/>
            <a:ext cx="4467037" cy="627601"/>
          </a:xfrm>
          <a:prstGeom prst="rect">
            <a:avLst/>
          </a:prstGeom>
        </p:spPr>
      </p:pic>
    </p:spTree>
    <p:extLst>
      <p:ext uri="{BB962C8B-B14F-4D97-AF65-F5344CB8AC3E}">
        <p14:creationId xmlns:p14="http://schemas.microsoft.com/office/powerpoint/2010/main" val="328102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Trust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Extended Validation (EV)</a:t>
            </a:r>
          </a:p>
          <a:p>
            <a:pPr lvl="1">
              <a:buFont typeface="Arial" panose="020B0604020202020204" pitchFamily="34" charset="0"/>
              <a:buChar char="•"/>
            </a:pPr>
            <a:r>
              <a:rPr lang="en-US" dirty="0"/>
              <a:t>OV Validation but with more factors and independently validated by two auditors and 3% of all EV’s must be re-evaluated each year.</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marL="274320" lvl="1" indent="0">
              <a:buNone/>
            </a:pPr>
            <a:endParaRPr lang="en-US" dirty="0"/>
          </a:p>
        </p:txBody>
      </p:sp>
      <p:pic>
        <p:nvPicPr>
          <p:cNvPr id="4" name="Picture 3"/>
          <p:cNvPicPr>
            <a:picLocks noChangeAspect="1"/>
          </p:cNvPicPr>
          <p:nvPr/>
        </p:nvPicPr>
        <p:blipFill>
          <a:blip r:embed="rId3"/>
          <a:stretch>
            <a:fillRect/>
          </a:stretch>
        </p:blipFill>
        <p:spPr>
          <a:xfrm>
            <a:off x="1295400" y="3370783"/>
            <a:ext cx="7619502" cy="540817"/>
          </a:xfrm>
          <a:prstGeom prst="rect">
            <a:avLst/>
          </a:prstGeom>
        </p:spPr>
      </p:pic>
    </p:spTree>
    <p:extLst>
      <p:ext uri="{BB962C8B-B14F-4D97-AF65-F5344CB8AC3E}">
        <p14:creationId xmlns:p14="http://schemas.microsoft.com/office/powerpoint/2010/main" val="370304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Secure Your Data</a:t>
            </a:r>
          </a:p>
        </p:txBody>
      </p:sp>
      <p:sp>
        <p:nvSpPr>
          <p:cNvPr id="4" name="Text Placeholder 3"/>
          <p:cNvSpPr>
            <a:spLocks noGrp="1"/>
          </p:cNvSpPr>
          <p:nvPr>
            <p:ph type="body" idx="1"/>
          </p:nvPr>
        </p:nvSpPr>
        <p:spPr/>
        <p:txBody>
          <a:bodyPr/>
          <a:lstStyle/>
          <a:p>
            <a:r>
              <a:rPr lang="en-US" dirty="0"/>
              <a:t>Wild Card</a:t>
            </a:r>
          </a:p>
        </p:txBody>
      </p:sp>
      <p:sp>
        <p:nvSpPr>
          <p:cNvPr id="3" name="Content Placeholder 2"/>
          <p:cNvSpPr>
            <a:spLocks noGrp="1"/>
          </p:cNvSpPr>
          <p:nvPr>
            <p:ph sz="half" idx="2"/>
          </p:nvPr>
        </p:nvSpPr>
        <p:spPr/>
        <p:txBody>
          <a:bodyPr/>
          <a:lstStyle/>
          <a:p>
            <a:pPr lvl="1"/>
            <a:r>
              <a:rPr lang="en-US" dirty="0"/>
              <a:t>Secure an unlimited amount of subdomains</a:t>
            </a:r>
          </a:p>
          <a:p>
            <a:pPr lvl="2"/>
            <a:r>
              <a:rPr lang="en-US" dirty="0"/>
              <a:t>*.hmbnet.com</a:t>
            </a:r>
          </a:p>
          <a:p>
            <a:pPr lvl="1"/>
            <a:r>
              <a:rPr lang="en-US" dirty="0"/>
              <a:t>Cannot get an EV certificate</a:t>
            </a:r>
          </a:p>
        </p:txBody>
      </p:sp>
      <p:sp>
        <p:nvSpPr>
          <p:cNvPr id="5" name="Text Placeholder 4"/>
          <p:cNvSpPr>
            <a:spLocks noGrp="1"/>
          </p:cNvSpPr>
          <p:nvPr>
            <p:ph type="body" sz="quarter" idx="3"/>
          </p:nvPr>
        </p:nvSpPr>
        <p:spPr/>
        <p:txBody>
          <a:bodyPr/>
          <a:lstStyle/>
          <a:p>
            <a:r>
              <a:rPr lang="en-US" dirty="0"/>
              <a:t>Multi-Domain</a:t>
            </a:r>
          </a:p>
        </p:txBody>
      </p:sp>
      <p:sp>
        <p:nvSpPr>
          <p:cNvPr id="6" name="Content Placeholder 5"/>
          <p:cNvSpPr>
            <a:spLocks noGrp="1"/>
          </p:cNvSpPr>
          <p:nvPr>
            <p:ph sz="quarter" idx="4"/>
          </p:nvPr>
        </p:nvSpPr>
        <p:spPr/>
        <p:txBody>
          <a:bodyPr/>
          <a:lstStyle/>
          <a:p>
            <a:r>
              <a:rPr lang="en-US" dirty="0"/>
              <a:t>Allows specified number of fully qualified domains.</a:t>
            </a:r>
          </a:p>
          <a:p>
            <a:pPr lvl="2"/>
            <a:r>
              <a:rPr lang="en-US" dirty="0"/>
              <a:t>Hmbnet.com</a:t>
            </a:r>
          </a:p>
          <a:p>
            <a:r>
              <a:rPr lang="en-US" dirty="0"/>
              <a:t>Allows adding, editing, and delete of domains</a:t>
            </a:r>
          </a:p>
          <a:p>
            <a:r>
              <a:rPr lang="en-US" dirty="0"/>
              <a:t>Can also use this *.hmbnet.com</a:t>
            </a:r>
          </a:p>
          <a:p>
            <a:pPr lvl="1"/>
            <a:r>
              <a:rPr lang="en-US" dirty="0"/>
              <a:t>Must be spelled out.</a:t>
            </a:r>
          </a:p>
        </p:txBody>
      </p:sp>
    </p:spTree>
    <p:extLst>
      <p:ext uri="{BB962C8B-B14F-4D97-AF65-F5344CB8AC3E}">
        <p14:creationId xmlns:p14="http://schemas.microsoft.com/office/powerpoint/2010/main" val="294182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for Threats</a:t>
            </a:r>
          </a:p>
        </p:txBody>
      </p:sp>
      <p:sp>
        <p:nvSpPr>
          <p:cNvPr id="4" name="Text Placeholder 3"/>
          <p:cNvSpPr>
            <a:spLocks noGrp="1"/>
          </p:cNvSpPr>
          <p:nvPr>
            <p:ph type="body" sz="half" idx="2"/>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Tree>
    <p:extLst>
      <p:ext uri="{BB962C8B-B14F-4D97-AF65-F5344CB8AC3E}">
        <p14:creationId xmlns:p14="http://schemas.microsoft.com/office/powerpoint/2010/main" val="236461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 Million Website Grades</a:t>
            </a:r>
          </a:p>
        </p:txBody>
      </p:sp>
      <p:graphicFrame>
        <p:nvGraphicFramePr>
          <p:cNvPr id="6" name="Content Placeholder 5" descr="Clustered Column Chart" title="Chart"/>
          <p:cNvGraphicFramePr>
            <a:graphicFrameLocks noGrp="1"/>
          </p:cNvGraphicFramePr>
          <p:nvPr>
            <p:ph idx="1"/>
            <p:extLst>
              <p:ext uri="{D42A27DB-BD31-4B8C-83A1-F6EECF244321}">
                <p14:modId xmlns:p14="http://schemas.microsoft.com/office/powerpoint/2010/main" val="426908217"/>
              </p:ext>
            </p:extLst>
          </p:nvPr>
        </p:nvGraphicFramePr>
        <p:xfrm>
          <a:off x="1295400" y="1905000"/>
          <a:ext cx="9601200"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371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are not “perfectly” secure</a:t>
            </a:r>
          </a:p>
        </p:txBody>
      </p:sp>
      <p:sp>
        <p:nvSpPr>
          <p:cNvPr id="3" name="Content Placeholder 2"/>
          <p:cNvSpPr>
            <a:spLocks noGrp="1"/>
          </p:cNvSpPr>
          <p:nvPr>
            <p:ph idx="1"/>
          </p:nvPr>
        </p:nvSpPr>
        <p:spPr/>
        <p:txBody>
          <a:bodyPr/>
          <a:lstStyle/>
          <a:p>
            <a:r>
              <a:rPr lang="en-US" dirty="0"/>
              <a:t>How do I make sure my site is protecting my customers?</a:t>
            </a:r>
          </a:p>
          <a:p>
            <a:r>
              <a:rPr lang="en-US" dirty="0"/>
              <a:t>You have to be proactive in checking your site, certificate, and web server.</a:t>
            </a:r>
          </a:p>
        </p:txBody>
      </p:sp>
    </p:spTree>
    <p:extLst>
      <p:ext uri="{BB962C8B-B14F-4D97-AF65-F5344CB8AC3E}">
        <p14:creationId xmlns:p14="http://schemas.microsoft.com/office/powerpoint/2010/main" val="37833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Labs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76400"/>
            <a:ext cx="8862391" cy="4180373"/>
          </a:xfrm>
        </p:spPr>
      </p:pic>
    </p:spTree>
    <p:extLst>
      <p:ext uri="{BB962C8B-B14F-4D97-AF65-F5344CB8AC3E}">
        <p14:creationId xmlns:p14="http://schemas.microsoft.com/office/powerpoint/2010/main" val="8248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7841" y="1917069"/>
            <a:ext cx="8724254" cy="4174508"/>
          </a:xfrm>
          <a:prstGeom prst="rect">
            <a:avLst/>
          </a:prstGeom>
        </p:spPr>
      </p:pic>
    </p:spTree>
    <p:extLst>
      <p:ext uri="{BB962C8B-B14F-4D97-AF65-F5344CB8AC3E}">
        <p14:creationId xmlns:p14="http://schemas.microsoft.com/office/powerpoint/2010/main" val="152941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Protocols</a:t>
            </a:r>
          </a:p>
        </p:txBody>
      </p:sp>
      <p:sp>
        <p:nvSpPr>
          <p:cNvPr id="3" name="Content Placeholder 2"/>
          <p:cNvSpPr>
            <a:spLocks noGrp="1"/>
          </p:cNvSpPr>
          <p:nvPr>
            <p:ph idx="1"/>
          </p:nvPr>
        </p:nvSpPr>
        <p:spPr/>
        <p:txBody>
          <a:bodyPr/>
          <a:lstStyle/>
          <a:p>
            <a:r>
              <a:rPr lang="en-US" dirty="0"/>
              <a:t>SSLV1</a:t>
            </a:r>
          </a:p>
          <a:p>
            <a:r>
              <a:rPr lang="en-US" dirty="0"/>
              <a:t>SSLV2</a:t>
            </a:r>
          </a:p>
          <a:p>
            <a:r>
              <a:rPr lang="en-US" dirty="0"/>
              <a:t>SSLV3</a:t>
            </a:r>
          </a:p>
          <a:p>
            <a:r>
              <a:rPr lang="en-US" dirty="0"/>
              <a:t>TLS 1.0</a:t>
            </a:r>
          </a:p>
          <a:p>
            <a:r>
              <a:rPr lang="en-US" dirty="0"/>
              <a:t>TLS 1.1</a:t>
            </a:r>
          </a:p>
          <a:p>
            <a:r>
              <a:rPr lang="en-US" dirty="0"/>
              <a:t>TLS 1.2</a:t>
            </a:r>
          </a:p>
        </p:txBody>
      </p:sp>
    </p:spTree>
    <p:extLst>
      <p:ext uri="{BB962C8B-B14F-4D97-AF65-F5344CB8AC3E}">
        <p14:creationId xmlns:p14="http://schemas.microsoft.com/office/powerpoint/2010/main" val="19073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Securing Data on the High Seas</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494350849"/>
              </p:ext>
            </p:extLst>
          </p:nvPr>
        </p:nvGraphicFramePr>
        <p:xfrm>
          <a:off x="1524002"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30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a:t>
            </a:r>
          </a:p>
        </p:txBody>
      </p:sp>
      <p:pic>
        <p:nvPicPr>
          <p:cNvPr id="4" name="Content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11065" r="11065"/>
          <a:stretch>
            <a:fillRect/>
          </a:stretch>
        </p:blipFill>
        <p:spPr/>
      </p:pic>
      <p:sp>
        <p:nvSpPr>
          <p:cNvPr id="5" name="Text Placeholder 4"/>
          <p:cNvSpPr>
            <a:spLocks noGrp="1"/>
          </p:cNvSpPr>
          <p:nvPr>
            <p:ph type="body" sz="half" idx="2"/>
          </p:nvPr>
        </p:nvSpPr>
        <p:spPr/>
        <p:txBody>
          <a:bodyPr/>
          <a:lstStyle/>
          <a:p>
            <a:r>
              <a:rPr lang="en-US" dirty="0"/>
              <a:t>The SSL Protocol is functionally dead and cannot be considered secure at all.</a:t>
            </a:r>
          </a:p>
        </p:txBody>
      </p:sp>
    </p:spTree>
    <p:extLst>
      <p:ext uri="{BB962C8B-B14F-4D97-AF65-F5344CB8AC3E}">
        <p14:creationId xmlns:p14="http://schemas.microsoft.com/office/powerpoint/2010/main" val="41238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SSL V1 - DOA</a:t>
            </a:r>
          </a:p>
        </p:txBody>
      </p:sp>
      <p:sp>
        <p:nvSpPr>
          <p:cNvPr id="6" name="Content Placeholder 5"/>
          <p:cNvSpPr>
            <a:spLocks noGrp="1"/>
          </p:cNvSpPr>
          <p:nvPr>
            <p:ph idx="1"/>
          </p:nvPr>
        </p:nvSpPr>
        <p:spPr/>
        <p:txBody>
          <a:bodyPr/>
          <a:lstStyle/>
          <a:p>
            <a:r>
              <a:rPr lang="en-US" dirty="0"/>
              <a:t>Philip Hallam-Baker – helped write Verisign</a:t>
            </a:r>
          </a:p>
          <a:p>
            <a:pPr lvl="1"/>
            <a:r>
              <a:rPr lang="en-US" dirty="0"/>
              <a:t>The actual history of SSL was that SSL 1.0 was so bad it was broken in ten minutes when Marc </a:t>
            </a:r>
            <a:r>
              <a:rPr lang="en-US" dirty="0" err="1"/>
              <a:t>Andressen</a:t>
            </a:r>
            <a:r>
              <a:rPr lang="en-US" dirty="0"/>
              <a:t> (Co-Founder of Netscape) presented it at the MIT meeting.</a:t>
            </a:r>
          </a:p>
        </p:txBody>
      </p:sp>
    </p:spTree>
    <p:extLst>
      <p:ext uri="{BB962C8B-B14F-4D97-AF65-F5344CB8AC3E}">
        <p14:creationId xmlns:p14="http://schemas.microsoft.com/office/powerpoint/2010/main" val="250423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SSL V2 (1995 – 2011)</a:t>
            </a:r>
          </a:p>
        </p:txBody>
      </p:sp>
      <p:sp>
        <p:nvSpPr>
          <p:cNvPr id="6" name="Content Placeholder 5"/>
          <p:cNvSpPr>
            <a:spLocks noGrp="1"/>
          </p:cNvSpPr>
          <p:nvPr>
            <p:ph idx="1"/>
          </p:nvPr>
        </p:nvSpPr>
        <p:spPr/>
        <p:txBody>
          <a:bodyPr/>
          <a:lstStyle/>
          <a:p>
            <a:r>
              <a:rPr lang="en-US" dirty="0"/>
              <a:t>No protection from against man-in-the-middle attacks during the handshake</a:t>
            </a:r>
          </a:p>
          <a:p>
            <a:r>
              <a:rPr lang="en-US" dirty="0"/>
              <a:t>Uses MD5 Hash Method</a:t>
            </a:r>
          </a:p>
          <a:p>
            <a:pPr lvl="1"/>
            <a:r>
              <a:rPr lang="en-US" dirty="0"/>
              <a:t>A </a:t>
            </a:r>
            <a:r>
              <a:rPr lang="en-US" dirty="0">
                <a:hlinkClick r:id="rId2" tooltip="Collision attack"/>
              </a:rPr>
              <a:t>collision attack</a:t>
            </a:r>
            <a:r>
              <a:rPr lang="en-US" dirty="0"/>
              <a:t> exists that can find collisions within seconds on a computer with a 2.6 GHz Pentium 4 processor (complexity of 2</a:t>
            </a:r>
            <a:r>
              <a:rPr lang="en-US" baseline="30000" dirty="0"/>
              <a:t>24.1</a:t>
            </a:r>
            <a:r>
              <a:rPr lang="en-US" dirty="0"/>
              <a:t>).</a:t>
            </a:r>
            <a:r>
              <a:rPr lang="en-US" baseline="30000" dirty="0">
                <a:hlinkClick r:id="rId3"/>
              </a:rPr>
              <a:t>[</a:t>
            </a:r>
            <a:endParaRPr lang="en-US" dirty="0"/>
          </a:p>
        </p:txBody>
      </p:sp>
    </p:spTree>
    <p:extLst>
      <p:ext uri="{BB962C8B-B14F-4D97-AF65-F5344CB8AC3E}">
        <p14:creationId xmlns:p14="http://schemas.microsoft.com/office/powerpoint/2010/main" val="54226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689860"/>
            <a:ext cx="3657600" cy="1828800"/>
          </a:xfrm>
        </p:spPr>
        <p:txBody>
          <a:bodyPr/>
          <a:lstStyle/>
          <a:p>
            <a:r>
              <a:rPr lang="en-US" dirty="0"/>
              <a:t>SSL V3 (1996 – 2015)</a:t>
            </a:r>
            <a:br>
              <a:rPr lang="en-US" dirty="0"/>
            </a:br>
            <a:r>
              <a:rPr lang="en-US" dirty="0"/>
              <a:t>TLS 1.0 (1999 - 2015</a:t>
            </a:r>
          </a:p>
        </p:txBody>
      </p:sp>
      <p:sp>
        <p:nvSpPr>
          <p:cNvPr id="4" name="Text Placeholder 3"/>
          <p:cNvSpPr>
            <a:spLocks noGrp="1"/>
          </p:cNvSpPr>
          <p:nvPr>
            <p:ph type="body" sz="half" idx="2"/>
          </p:nvPr>
        </p:nvSpPr>
        <p:spPr/>
        <p:txBody>
          <a:bodyPr/>
          <a:lstStyle/>
          <a:p>
            <a:r>
              <a:rPr lang="en-US" dirty="0"/>
              <a:t>POODLE</a:t>
            </a:r>
          </a:p>
        </p:txBody>
      </p:sp>
      <p:sp>
        <p:nvSpPr>
          <p:cNvPr id="6" name="Picture Placeholder 5"/>
          <p:cNvSpPr>
            <a:spLocks noGrp="1"/>
          </p:cNvSpPr>
          <p:nvPr>
            <p:ph type="pic" idx="1"/>
          </p:nvPr>
        </p:nvSpPr>
        <p:spPr/>
      </p:sp>
      <p:pic>
        <p:nvPicPr>
          <p:cNvPr id="7" name="Picture 6"/>
          <p:cNvPicPr>
            <a:picLocks noChangeAspect="1"/>
          </p:cNvPicPr>
          <p:nvPr/>
        </p:nvPicPr>
        <p:blipFill>
          <a:blip r:embed="rId3"/>
          <a:stretch>
            <a:fillRect/>
          </a:stretch>
        </p:blipFill>
        <p:spPr>
          <a:xfrm>
            <a:off x="5494021" y="684942"/>
            <a:ext cx="6080760" cy="5486401"/>
          </a:xfrm>
          <a:prstGeom prst="rect">
            <a:avLst/>
          </a:prstGeom>
        </p:spPr>
      </p:pic>
    </p:spTree>
    <p:extLst>
      <p:ext uri="{BB962C8B-B14F-4D97-AF65-F5344CB8AC3E}">
        <p14:creationId xmlns:p14="http://schemas.microsoft.com/office/powerpoint/2010/main" val="40088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TLS V1.1 (2006 – 2017)</a:t>
            </a:r>
            <a:endParaRPr lang="en-US" strike="sngStrike" dirty="0"/>
          </a:p>
        </p:txBody>
      </p:sp>
      <p:sp>
        <p:nvSpPr>
          <p:cNvPr id="6" name="Content Placeholder 5"/>
          <p:cNvSpPr>
            <a:spLocks noGrp="1"/>
          </p:cNvSpPr>
          <p:nvPr>
            <p:ph idx="1"/>
          </p:nvPr>
        </p:nvSpPr>
        <p:spPr/>
        <p:txBody>
          <a:bodyPr>
            <a:normAutofit/>
          </a:bodyPr>
          <a:lstStyle/>
          <a:p>
            <a:r>
              <a:rPr lang="en-US" dirty="0"/>
              <a:t>Due to it’s use of SHA-1 TLS 1.1 is broken</a:t>
            </a:r>
          </a:p>
          <a:p>
            <a:r>
              <a:rPr lang="en-US" dirty="0"/>
              <a:t>2015 – Marc Stevens, Pierre </a:t>
            </a:r>
            <a:r>
              <a:rPr lang="en-US" dirty="0" err="1"/>
              <a:t>Karpman</a:t>
            </a:r>
            <a:r>
              <a:rPr lang="en-US" dirty="0"/>
              <a:t>, and Thomas </a:t>
            </a:r>
            <a:r>
              <a:rPr lang="en-US" dirty="0" err="1"/>
              <a:t>Peyrin</a:t>
            </a:r>
            <a:r>
              <a:rPr lang="en-US" dirty="0"/>
              <a:t> theorized with technology performance costs of CPUs/GPUs they estimate it would only cost around 75K – 120K to break SHA-1.</a:t>
            </a:r>
          </a:p>
          <a:p>
            <a:r>
              <a:rPr lang="en-US" dirty="0"/>
              <a:t>Google in combination with CWI, Marc Stevens, Pierre </a:t>
            </a:r>
            <a:r>
              <a:rPr lang="en-US" dirty="0" err="1"/>
              <a:t>Karpman</a:t>
            </a:r>
            <a:r>
              <a:rPr lang="en-US" dirty="0"/>
              <a:t>, and Ange Albertini were able to create an attack the broke SHA-1.</a:t>
            </a:r>
          </a:p>
          <a:p>
            <a:endParaRPr lang="en-US" dirty="0"/>
          </a:p>
          <a:p>
            <a:endParaRPr lang="en-US" dirty="0"/>
          </a:p>
        </p:txBody>
      </p:sp>
    </p:spTree>
    <p:extLst>
      <p:ext uri="{BB962C8B-B14F-4D97-AF65-F5344CB8AC3E}">
        <p14:creationId xmlns:p14="http://schemas.microsoft.com/office/powerpoint/2010/main" val="251518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TLS V1.2 is alive!</a:t>
            </a:r>
          </a:p>
        </p:txBody>
      </p:sp>
      <p:sp>
        <p:nvSpPr>
          <p:cNvPr id="6" name="Content Placeholder 5"/>
          <p:cNvSpPr>
            <a:spLocks noGrp="1"/>
          </p:cNvSpPr>
          <p:nvPr>
            <p:ph idx="1"/>
          </p:nvPr>
        </p:nvSpPr>
        <p:spPr/>
        <p:txBody>
          <a:bodyPr>
            <a:normAutofit/>
          </a:bodyPr>
          <a:lstStyle/>
          <a:p>
            <a:r>
              <a:rPr lang="en-US" dirty="0"/>
              <a:t>This is new standard but what does this mean for you</a:t>
            </a:r>
          </a:p>
          <a:p>
            <a:r>
              <a:rPr lang="en-US" dirty="0"/>
              <a:t>The standard for most consumers is determined by PCI.  PCI is who dictates what is secure for credit card transactions in the United States</a:t>
            </a:r>
          </a:p>
          <a:p>
            <a:r>
              <a:rPr lang="en-US" dirty="0"/>
              <a:t>TLS 1.2 must be the only protocol used after 06/2018.  Any other protocols will deem you uncompliant and you might lose your ability to accept credit card transactions.</a:t>
            </a:r>
          </a:p>
        </p:txBody>
      </p:sp>
    </p:spTree>
    <p:extLst>
      <p:ext uri="{BB962C8B-B14F-4D97-AF65-F5344CB8AC3E}">
        <p14:creationId xmlns:p14="http://schemas.microsoft.com/office/powerpoint/2010/main" val="278917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tell if I am secure?</a:t>
            </a:r>
          </a:p>
        </p:txBody>
      </p:sp>
      <p:sp>
        <p:nvSpPr>
          <p:cNvPr id="3" name="Content Placeholder 2"/>
          <p:cNvSpPr>
            <a:spLocks noGrp="1"/>
          </p:cNvSpPr>
          <p:nvPr>
            <p:ph idx="1"/>
          </p:nvPr>
        </p:nvSpPr>
        <p:spPr/>
        <p:txBody>
          <a:bodyPr/>
          <a:lstStyle/>
          <a:p>
            <a:r>
              <a:rPr lang="en-US" dirty="0"/>
              <a:t>That’s easy!</a:t>
            </a:r>
          </a:p>
          <a:p>
            <a:pPr lvl="1"/>
            <a:r>
              <a:rPr lang="en-US" dirty="0">
                <a:hlinkClick r:id="rId2"/>
              </a:rPr>
              <a:t>https://www.ssllabs.com/</a:t>
            </a:r>
            <a:endParaRPr lang="en-US" dirty="0"/>
          </a:p>
          <a:p>
            <a:pPr lvl="1"/>
            <a:r>
              <a:rPr lang="en-US" dirty="0"/>
              <a:t>ZAPP - https://www.owasp.org/index.php/OWASP_Zed_Attack_Proxy_Project</a:t>
            </a:r>
          </a:p>
          <a:p>
            <a:r>
              <a:rPr lang="en-US" dirty="0"/>
              <a:t>Other Resources</a:t>
            </a:r>
          </a:p>
          <a:p>
            <a:pPr lvl="1"/>
            <a:r>
              <a:rPr lang="en-US" dirty="0"/>
              <a:t>OWASP - https://www.owasp.org/index.php/Main_Page</a:t>
            </a:r>
          </a:p>
          <a:p>
            <a:pPr lvl="1"/>
            <a:r>
              <a:rPr lang="en-US" dirty="0"/>
              <a:t>Jim </a:t>
            </a:r>
            <a:r>
              <a:rPr lang="en-US" dirty="0" err="1"/>
              <a:t>Manico</a:t>
            </a:r>
            <a:r>
              <a:rPr lang="en-US" dirty="0"/>
              <a:t> - https://twitter.com/manicode</a:t>
            </a:r>
          </a:p>
        </p:txBody>
      </p:sp>
    </p:spTree>
    <p:extLst>
      <p:ext uri="{BB962C8B-B14F-4D97-AF65-F5344CB8AC3E}">
        <p14:creationId xmlns:p14="http://schemas.microsoft.com/office/powerpoint/2010/main" val="385099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 Time</a:t>
            </a:r>
          </a:p>
        </p:txBody>
      </p:sp>
      <p:sp>
        <p:nvSpPr>
          <p:cNvPr id="4" name="Text Placeholder 3"/>
          <p:cNvSpPr>
            <a:spLocks noGrp="1"/>
          </p:cNvSpPr>
          <p:nvPr>
            <p:ph type="body" sz="half" idx="2"/>
          </p:nvPr>
        </p:nvSpPr>
        <p:spPr/>
        <p:txBody>
          <a:bodyPr/>
          <a:lstStyle/>
          <a:p>
            <a:r>
              <a:rPr lang="en-US" dirty="0"/>
              <a:t>Not even your TV is safe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001" y="952500"/>
            <a:ext cx="6400800" cy="4800600"/>
          </a:xfrm>
        </p:spPr>
      </p:pic>
    </p:spTree>
    <p:extLst>
      <p:ext uri="{BB962C8B-B14F-4D97-AF65-F5344CB8AC3E}">
        <p14:creationId xmlns:p14="http://schemas.microsoft.com/office/powerpoint/2010/main" val="40134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 Leaks</a:t>
            </a:r>
          </a:p>
        </p:txBody>
      </p:sp>
      <p:sp>
        <p:nvSpPr>
          <p:cNvPr id="3" name="Content Placeholder 2"/>
          <p:cNvSpPr>
            <a:spLocks noGrp="1"/>
          </p:cNvSpPr>
          <p:nvPr>
            <p:ph idx="1"/>
          </p:nvPr>
        </p:nvSpPr>
        <p:spPr/>
        <p:txBody>
          <a:bodyPr/>
          <a:lstStyle/>
          <a:p>
            <a:r>
              <a:rPr lang="en-US" dirty="0"/>
              <a:t>According to WikiLeaks, Apple's iPhone, Google's Android, Microsoft's Windows and Samsung smart TVs were among CIA targets. </a:t>
            </a:r>
          </a:p>
          <a:p>
            <a:r>
              <a:rPr lang="en-US" dirty="0"/>
              <a:t>The TVs can be placed in a "fake off" mode, so the owner falsely believes the TV is off when it is on, the documents say. "In 'fake off' mode the TV operates as a bug, recording conversations in the room and sending them over the Internet to a covert CIA server," WikiLeaks says.</a:t>
            </a:r>
          </a:p>
        </p:txBody>
      </p:sp>
    </p:spTree>
    <p:extLst>
      <p:ext uri="{BB962C8B-B14F-4D97-AF65-F5344CB8AC3E}">
        <p14:creationId xmlns:p14="http://schemas.microsoft.com/office/powerpoint/2010/main" val="368960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Doc Phish</a:t>
            </a:r>
          </a:p>
        </p:txBody>
      </p:sp>
      <p:pic>
        <p:nvPicPr>
          <p:cNvPr id="4" name="Content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4756" r="4756"/>
          <a:stretch>
            <a:fillRect/>
          </a:stretch>
        </p:blipFill>
        <p:spPr/>
      </p:pic>
      <p:sp>
        <p:nvSpPr>
          <p:cNvPr id="5" name="Text Placeholder 4"/>
          <p:cNvSpPr>
            <a:spLocks noGrp="1"/>
          </p:cNvSpPr>
          <p:nvPr>
            <p:ph type="body" sz="half" idx="2"/>
          </p:nvPr>
        </p:nvSpPr>
        <p:spPr/>
        <p:txBody>
          <a:bodyPr/>
          <a:lstStyle/>
          <a:p>
            <a:r>
              <a:rPr lang="en-US" dirty="0"/>
              <a:t>https://arstechnica.com/security/2017/05/dont-trust-oauth-why-the-google-docs-worm-was-so-convincing/</a:t>
            </a:r>
          </a:p>
        </p:txBody>
      </p:sp>
    </p:spTree>
    <p:extLst>
      <p:ext uri="{BB962C8B-B14F-4D97-AF65-F5344CB8AC3E}">
        <p14:creationId xmlns:p14="http://schemas.microsoft.com/office/powerpoint/2010/main" val="9485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our Plunder?</a:t>
            </a: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94338" y="1971357"/>
            <a:ext cx="6080125" cy="2918460"/>
          </a:xfrm>
        </p:spPr>
      </p:pic>
      <p:sp>
        <p:nvSpPr>
          <p:cNvPr id="2" name="Text Placeholder 1"/>
          <p:cNvSpPr>
            <a:spLocks noGrp="1"/>
          </p:cNvSpPr>
          <p:nvPr>
            <p:ph type="body" sz="half" idx="2"/>
          </p:nvPr>
        </p:nvSpPr>
        <p:spPr/>
        <p:txBody>
          <a:bodyPr/>
          <a:lstStyle/>
          <a:p>
            <a:r>
              <a:rPr lang="en-US" dirty="0"/>
              <a:t>PII – Personal Identifiable Information</a:t>
            </a:r>
          </a:p>
          <a:p>
            <a:r>
              <a:rPr lang="en-US" dirty="0"/>
              <a:t>Business Intellectual Property</a:t>
            </a:r>
          </a:p>
          <a:p>
            <a:endParaRPr lang="en-US" dirty="0"/>
          </a:p>
        </p:txBody>
      </p:sp>
    </p:spTree>
    <p:extLst>
      <p:ext uri="{BB962C8B-B14F-4D97-AF65-F5344CB8AC3E}">
        <p14:creationId xmlns:p14="http://schemas.microsoft.com/office/powerpoint/2010/main" val="181870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Securing Data on the Open Seas</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nvPr>
        </p:nvGraphicFramePr>
        <p:xfrm>
          <a:off x="1524002" y="1905000"/>
          <a:ext cx="913447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08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now I know what plunder is…</a:t>
            </a:r>
          </a:p>
        </p:txBody>
      </p:sp>
      <p:sp>
        <p:nvSpPr>
          <p:cNvPr id="3" name="Content Placeholder 2"/>
          <p:cNvSpPr>
            <a:spLocks noGrp="1"/>
          </p:cNvSpPr>
          <p:nvPr>
            <p:ph idx="1"/>
          </p:nvPr>
        </p:nvSpPr>
        <p:spPr/>
        <p:txBody>
          <a:bodyPr/>
          <a:lstStyle/>
          <a:p>
            <a:r>
              <a:rPr lang="en-US" dirty="0"/>
              <a:t>Who am I protecting it from?</a:t>
            </a:r>
          </a:p>
          <a:p>
            <a:r>
              <a:rPr lang="en-US" dirty="0"/>
              <a:t>Why should I care?</a:t>
            </a:r>
          </a:p>
        </p:txBody>
      </p:sp>
      <p:pic>
        <p:nvPicPr>
          <p:cNvPr id="4" name="Picture 3"/>
          <p:cNvPicPr>
            <a:picLocks noChangeAspect="1"/>
          </p:cNvPicPr>
          <p:nvPr/>
        </p:nvPicPr>
        <p:blipFill>
          <a:blip r:embed="rId3"/>
          <a:stretch>
            <a:fillRect/>
          </a:stretch>
        </p:blipFill>
        <p:spPr>
          <a:xfrm>
            <a:off x="1295400" y="3221983"/>
            <a:ext cx="4362181" cy="2729159"/>
          </a:xfrm>
          <a:prstGeom prst="rect">
            <a:avLst/>
          </a:prstGeom>
        </p:spPr>
      </p:pic>
      <p:pic>
        <p:nvPicPr>
          <p:cNvPr id="7" name="Picture 6"/>
          <p:cNvPicPr>
            <a:picLocks noChangeAspect="1"/>
          </p:cNvPicPr>
          <p:nvPr/>
        </p:nvPicPr>
        <p:blipFill>
          <a:blip r:embed="rId4"/>
          <a:stretch>
            <a:fillRect/>
          </a:stretch>
        </p:blipFill>
        <p:spPr>
          <a:xfrm>
            <a:off x="7051539" y="3221983"/>
            <a:ext cx="3634542" cy="2729526"/>
          </a:xfrm>
          <a:prstGeom prst="rect">
            <a:avLst/>
          </a:prstGeom>
        </p:spPr>
      </p:pic>
    </p:spTree>
    <p:extLst>
      <p:ext uri="{BB962C8B-B14F-4D97-AF65-F5344CB8AC3E}">
        <p14:creationId xmlns:p14="http://schemas.microsoft.com/office/powerpoint/2010/main" val="35447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Our Plunder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94338" y="1404386"/>
            <a:ext cx="6080125" cy="4052403"/>
          </a:xfrm>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1732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Protecting our Plunder </a:t>
            </a:r>
          </a:p>
        </p:txBody>
      </p:sp>
      <p:sp>
        <p:nvSpPr>
          <p:cNvPr id="14" name="Content Placeholder 13"/>
          <p:cNvSpPr>
            <a:spLocks noGrp="1"/>
          </p:cNvSpPr>
          <p:nvPr>
            <p:ph idx="1"/>
          </p:nvPr>
        </p:nvSpPr>
        <p:spPr/>
        <p:txBody>
          <a:bodyPr/>
          <a:lstStyle/>
          <a:p>
            <a:r>
              <a:rPr lang="en-US" dirty="0"/>
              <a:t>Once our data leaves port, our data is no longer in a safe location.</a:t>
            </a:r>
          </a:p>
          <a:p>
            <a:pPr marL="0" indent="0">
              <a:buNone/>
            </a:pPr>
            <a:endParaRPr lang="en-US" dirty="0"/>
          </a:p>
        </p:txBody>
      </p:sp>
      <p:pic>
        <p:nvPicPr>
          <p:cNvPr id="2" name="Picture 1"/>
          <p:cNvPicPr>
            <a:picLocks noChangeAspect="1"/>
          </p:cNvPicPr>
          <p:nvPr/>
        </p:nvPicPr>
        <p:blipFill>
          <a:blip r:embed="rId3"/>
          <a:stretch>
            <a:fillRect/>
          </a:stretch>
        </p:blipFill>
        <p:spPr>
          <a:xfrm>
            <a:off x="1524002" y="2723982"/>
            <a:ext cx="3911801" cy="3295819"/>
          </a:xfrm>
          <a:prstGeom prst="rect">
            <a:avLst/>
          </a:prstGeom>
        </p:spPr>
      </p:pic>
      <p:pic>
        <p:nvPicPr>
          <p:cNvPr id="3" name="Picture 2"/>
          <p:cNvPicPr>
            <a:picLocks noChangeAspect="1"/>
          </p:cNvPicPr>
          <p:nvPr/>
        </p:nvPicPr>
        <p:blipFill>
          <a:blip r:embed="rId4"/>
          <a:stretch>
            <a:fillRect/>
          </a:stretch>
        </p:blipFill>
        <p:spPr>
          <a:xfrm>
            <a:off x="7696200" y="2723981"/>
            <a:ext cx="2438400" cy="3343214"/>
          </a:xfrm>
          <a:prstGeom prst="rect">
            <a:avLst/>
          </a:prstGeom>
        </p:spPr>
      </p:pic>
    </p:spTree>
    <p:extLst>
      <p:ext uri="{BB962C8B-B14F-4D97-AF65-F5344CB8AC3E}">
        <p14:creationId xmlns:p14="http://schemas.microsoft.com/office/powerpoint/2010/main" val="339418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1+#ppt_w/2"/>
                                          </p:val>
                                        </p:tav>
                                        <p:tav tm="100000">
                                          <p:val>
                                            <p:strVal val="#ppt_x"/>
                                          </p:val>
                                        </p:tav>
                                      </p:tavLst>
                                    </p:anim>
                                    <p:anim calcmode="lin" valueType="num">
                                      <p:cBhvr additive="base">
                                        <p:cTn id="8" dur="5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1+#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Protecting our Plunder </a:t>
            </a:r>
          </a:p>
        </p:txBody>
      </p:sp>
      <p:sp>
        <p:nvSpPr>
          <p:cNvPr id="14" name="Content Placeholder 13"/>
          <p:cNvSpPr>
            <a:spLocks noGrp="1"/>
          </p:cNvSpPr>
          <p:nvPr>
            <p:ph idx="1"/>
          </p:nvPr>
        </p:nvSpPr>
        <p:spPr/>
        <p:txBody>
          <a:bodyPr/>
          <a:lstStyle/>
          <a:p>
            <a:r>
              <a:rPr lang="en-US" dirty="0"/>
              <a:t>Encrypt it!</a:t>
            </a:r>
          </a:p>
          <a:p>
            <a:pPr marL="0" indent="0">
              <a:buNone/>
            </a:pPr>
            <a:endParaRPr lang="en-US" dirty="0"/>
          </a:p>
        </p:txBody>
      </p:sp>
      <p:pic>
        <p:nvPicPr>
          <p:cNvPr id="2" name="Picture 1"/>
          <p:cNvPicPr>
            <a:picLocks noChangeAspect="1"/>
          </p:cNvPicPr>
          <p:nvPr/>
        </p:nvPicPr>
        <p:blipFill>
          <a:blip r:embed="rId3"/>
          <a:stretch>
            <a:fillRect/>
          </a:stretch>
        </p:blipFill>
        <p:spPr>
          <a:xfrm>
            <a:off x="1524002" y="2723982"/>
            <a:ext cx="3911801" cy="3295819"/>
          </a:xfrm>
          <a:prstGeom prst="rect">
            <a:avLst/>
          </a:prstGeom>
        </p:spPr>
      </p:pic>
      <p:pic>
        <p:nvPicPr>
          <p:cNvPr id="3" name="Picture 2"/>
          <p:cNvPicPr>
            <a:picLocks noChangeAspect="1"/>
          </p:cNvPicPr>
          <p:nvPr/>
        </p:nvPicPr>
        <p:blipFill>
          <a:blip r:embed="rId4"/>
          <a:stretch>
            <a:fillRect/>
          </a:stretch>
        </p:blipFill>
        <p:spPr>
          <a:xfrm>
            <a:off x="7696200" y="2723981"/>
            <a:ext cx="2438400" cy="3343214"/>
          </a:xfrm>
          <a:prstGeom prst="rect">
            <a:avLst/>
          </a:prstGeom>
        </p:spPr>
      </p:pic>
      <p:pic>
        <p:nvPicPr>
          <p:cNvPr id="4" name="Picture 3"/>
          <p:cNvPicPr>
            <a:picLocks noChangeAspect="1"/>
          </p:cNvPicPr>
          <p:nvPr/>
        </p:nvPicPr>
        <p:blipFill>
          <a:blip r:embed="rId5"/>
          <a:stretch>
            <a:fillRect/>
          </a:stretch>
        </p:blipFill>
        <p:spPr>
          <a:xfrm flipV="1">
            <a:off x="2895601" y="2773710"/>
            <a:ext cx="1041317" cy="624383"/>
          </a:xfrm>
          <a:prstGeom prst="rect">
            <a:avLst/>
          </a:prstGeom>
        </p:spPr>
      </p:pic>
    </p:spTree>
    <p:extLst>
      <p:ext uri="{BB962C8B-B14F-4D97-AF65-F5344CB8AC3E}">
        <p14:creationId xmlns:p14="http://schemas.microsoft.com/office/powerpoint/2010/main" val="23659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2" fill="hold" nodeType="clickEffect">
                                  <p:stCondLst>
                                    <p:cond delay="0"/>
                                  </p:stCondLst>
                                  <p:childTnLst>
                                    <p:anim calcmode="lin" valueType="num">
                                      <p:cBhvr additive="base">
                                        <p:cTn id="13" dur="3000"/>
                                        <p:tgtEl>
                                          <p:spTgt spid="3"/>
                                        </p:tgtEl>
                                        <p:attrNameLst>
                                          <p:attrName>ppt_x</p:attrName>
                                        </p:attrNameLst>
                                      </p:cBhvr>
                                      <p:tavLst>
                                        <p:tav tm="0">
                                          <p:val>
                                            <p:strVal val="ppt_x"/>
                                          </p:val>
                                        </p:tav>
                                        <p:tav tm="100000">
                                          <p:val>
                                            <p:strVal val="1+ppt_w/2"/>
                                          </p:val>
                                        </p:tav>
                                      </p:tavLst>
                                    </p:anim>
                                    <p:anim calcmode="lin" valueType="num">
                                      <p:cBhvr additive="base">
                                        <p:cTn id="14" dur="3000"/>
                                        <p:tgtEl>
                                          <p:spTgt spid="3"/>
                                        </p:tgtEl>
                                        <p:attrNameLst>
                                          <p:attrName>ppt_y</p:attrName>
                                        </p:attrNameLst>
                                      </p:cBhvr>
                                      <p:tavLst>
                                        <p:tav tm="0">
                                          <p:val>
                                            <p:strVal val="ppt_y"/>
                                          </p:val>
                                        </p:tav>
                                        <p:tav tm="100000">
                                          <p:val>
                                            <p:strVal val="ppt_y"/>
                                          </p:val>
                                        </p:tav>
                                      </p:tavLst>
                                    </p:anim>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Protecting our Plunder </a:t>
            </a:r>
          </a:p>
        </p:txBody>
      </p:sp>
      <p:sp>
        <p:nvSpPr>
          <p:cNvPr id="14" name="Content Placeholder 13"/>
          <p:cNvSpPr>
            <a:spLocks noGrp="1"/>
          </p:cNvSpPr>
          <p:nvPr>
            <p:ph idx="1"/>
          </p:nvPr>
        </p:nvSpPr>
        <p:spPr>
          <a:xfrm>
            <a:off x="1295400" y="1905000"/>
            <a:ext cx="5481561" cy="4267200"/>
          </a:xfrm>
        </p:spPr>
        <p:txBody>
          <a:bodyPr/>
          <a:lstStyle/>
          <a:p>
            <a:pPr>
              <a:buFont typeface="Arial" panose="020B0604020202020204" pitchFamily="34" charset="0"/>
              <a:buChar char="•"/>
            </a:pPr>
            <a:r>
              <a:rPr lang="en-US" dirty="0"/>
              <a:t>Encrypt ALL the time</a:t>
            </a:r>
          </a:p>
          <a:p>
            <a:pPr lvl="1">
              <a:buFont typeface="Arial" panose="020B0604020202020204" pitchFamily="34" charset="0"/>
              <a:buChar char="•"/>
            </a:pPr>
            <a:r>
              <a:rPr lang="en-US" dirty="0"/>
              <a:t>Benefits</a:t>
            </a:r>
          </a:p>
          <a:p>
            <a:pPr lvl="2">
              <a:buFont typeface="Arial" panose="020B0604020202020204" pitchFamily="34" charset="0"/>
              <a:buChar char="•"/>
            </a:pPr>
            <a:r>
              <a:rPr lang="en-US" dirty="0"/>
              <a:t>All of your requests are secured</a:t>
            </a:r>
          </a:p>
          <a:p>
            <a:pPr lvl="2">
              <a:buFont typeface="Arial" panose="020B0604020202020204" pitchFamily="34" charset="0"/>
              <a:buChar char="•"/>
            </a:pPr>
            <a:r>
              <a:rPr lang="en-US" dirty="0"/>
              <a:t>Google give a slight ranking boost to secured sites</a:t>
            </a:r>
          </a:p>
          <a:p>
            <a:pPr lvl="1">
              <a:buFont typeface="Arial" panose="020B0604020202020204" pitchFamily="34" charset="0"/>
              <a:buChar char="•"/>
            </a:pPr>
            <a:r>
              <a:rPr lang="en-US" dirty="0"/>
              <a:t>Negatives</a:t>
            </a:r>
          </a:p>
          <a:p>
            <a:pPr lvl="2">
              <a:buFont typeface="Arial" panose="020B0604020202020204" pitchFamily="34" charset="0"/>
              <a:buChar char="•"/>
            </a:pPr>
            <a:r>
              <a:rPr lang="en-US" dirty="0"/>
              <a:t>It impact server performance (&lt; 1% CPU, &lt; 2% network overhead as found by Google)</a:t>
            </a:r>
          </a:p>
        </p:txBody>
      </p:sp>
      <p:grpSp>
        <p:nvGrpSpPr>
          <p:cNvPr id="5" name="Group 4"/>
          <p:cNvGrpSpPr/>
          <p:nvPr/>
        </p:nvGrpSpPr>
        <p:grpSpPr>
          <a:xfrm>
            <a:off x="6984799" y="2390690"/>
            <a:ext cx="3911801" cy="3295819"/>
            <a:chOff x="6696893" y="2488850"/>
            <a:chExt cx="3911801" cy="3295819"/>
          </a:xfrm>
        </p:grpSpPr>
        <p:pic>
          <p:nvPicPr>
            <p:cNvPr id="2" name="Picture 1"/>
            <p:cNvPicPr>
              <a:picLocks noChangeAspect="1"/>
            </p:cNvPicPr>
            <p:nvPr/>
          </p:nvPicPr>
          <p:blipFill>
            <a:blip r:embed="rId3"/>
            <a:stretch>
              <a:fillRect/>
            </a:stretch>
          </p:blipFill>
          <p:spPr>
            <a:xfrm>
              <a:off x="6696893" y="2488850"/>
              <a:ext cx="3911801" cy="3295819"/>
            </a:xfrm>
            <a:prstGeom prst="rect">
              <a:avLst/>
            </a:prstGeom>
          </p:spPr>
        </p:pic>
        <p:pic>
          <p:nvPicPr>
            <p:cNvPr id="4" name="Picture 3"/>
            <p:cNvPicPr>
              <a:picLocks noChangeAspect="1"/>
            </p:cNvPicPr>
            <p:nvPr/>
          </p:nvPicPr>
          <p:blipFill>
            <a:blip r:embed="rId4"/>
            <a:stretch>
              <a:fillRect/>
            </a:stretch>
          </p:blipFill>
          <p:spPr>
            <a:xfrm flipV="1">
              <a:off x="8028216" y="2590831"/>
              <a:ext cx="1041317" cy="624383"/>
            </a:xfrm>
            <a:prstGeom prst="rect">
              <a:avLst/>
            </a:prstGeom>
          </p:spPr>
        </p:pic>
      </p:grpSp>
    </p:spTree>
    <p:extLst>
      <p:ext uri="{BB962C8B-B14F-4D97-AF65-F5344CB8AC3E}">
        <p14:creationId xmlns:p14="http://schemas.microsoft.com/office/powerpoint/2010/main" val="320233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ue Tan Gradient 16x9">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792E8D6-7A87-418E-8C48-2723019F95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Blue-Tan Gradient presentation (widescreen)</Template>
  <TotalTime>0</TotalTime>
  <Words>1700</Words>
  <Application>Microsoft Office PowerPoint</Application>
  <PresentationFormat>Widescreen</PresentationFormat>
  <Paragraphs>224</Paragraphs>
  <Slides>40</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Franklin Gothic Medium</vt:lpstr>
      <vt:lpstr>Blue Tan Gradient 16x9</vt:lpstr>
      <vt:lpstr>Securing Data on the High Seas</vt:lpstr>
      <vt:lpstr>Brett Whittington</vt:lpstr>
      <vt:lpstr>Securing Data on the High Seas</vt:lpstr>
      <vt:lpstr>What is our Plunder?</vt:lpstr>
      <vt:lpstr>So now I know what plunder is…</vt:lpstr>
      <vt:lpstr>Protecting Our Plunder</vt:lpstr>
      <vt:lpstr>Protecting our Plunder </vt:lpstr>
      <vt:lpstr>Protecting our Plunder </vt:lpstr>
      <vt:lpstr>Protecting our Plunder </vt:lpstr>
      <vt:lpstr>Biggest Risks To Our Plunder</vt:lpstr>
      <vt:lpstr>Charting Our Course</vt:lpstr>
      <vt:lpstr>Where is our Plunder going?</vt:lpstr>
      <vt:lpstr>How does it get there?</vt:lpstr>
      <vt:lpstr>Wait Wut? TLS vs SSL?</vt:lpstr>
      <vt:lpstr>Two Types of Configuration</vt:lpstr>
      <vt:lpstr>HTTP/2</vt:lpstr>
      <vt:lpstr>Setting Up Encryption Is Easy</vt:lpstr>
      <vt:lpstr>I swear…</vt:lpstr>
      <vt:lpstr>Protecting Our Plunder</vt:lpstr>
      <vt:lpstr>Levels of Trust</vt:lpstr>
      <vt:lpstr>Levels of Trust</vt:lpstr>
      <vt:lpstr>Levels of Trust</vt:lpstr>
      <vt:lpstr>How to Secure Your Data</vt:lpstr>
      <vt:lpstr>Watch for Threats</vt:lpstr>
      <vt:lpstr>Top 1 Million Website Grades</vt:lpstr>
      <vt:lpstr>49% are not “perfectly” secure</vt:lpstr>
      <vt:lpstr>SSL Labs</vt:lpstr>
      <vt:lpstr>PowerPoint Presentation</vt:lpstr>
      <vt:lpstr>Security Protocols</vt:lpstr>
      <vt:lpstr>SSL</vt:lpstr>
      <vt:lpstr>SSL V1 - DOA</vt:lpstr>
      <vt:lpstr>SSL V2 (1995 – 2011)</vt:lpstr>
      <vt:lpstr>SSL V3 (1996 – 2015) TLS 1.0 (1999 - 2015</vt:lpstr>
      <vt:lpstr>TLS V1.1 (2006 – 2017)</vt:lpstr>
      <vt:lpstr>TLS V1.2 is alive!</vt:lpstr>
      <vt:lpstr>How can I tell if I am secure?</vt:lpstr>
      <vt:lpstr>Story Time</vt:lpstr>
      <vt:lpstr>Wiki Leaks</vt:lpstr>
      <vt:lpstr>Google Doc Phish</vt:lpstr>
      <vt:lpstr>Securing Data on the Open Seas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2017-01-24T17:30:51Z</dcterms:created>
  <dcterms:modified xsi:type="dcterms:W3CDTF">2017-05-05T11:16:34Z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TC030306239991</vt:lpwstr>
  </property>
</Properties>
</file>